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256" r:id="rId2"/>
    <p:sldId id="257" r:id="rId3"/>
    <p:sldId id="258" r:id="rId4"/>
    <p:sldId id="290" r:id="rId5"/>
    <p:sldId id="259" r:id="rId6"/>
    <p:sldId id="260" r:id="rId7"/>
    <p:sldId id="269" r:id="rId8"/>
    <p:sldId id="264" r:id="rId9"/>
    <p:sldId id="263" r:id="rId10"/>
    <p:sldId id="266" r:id="rId11"/>
    <p:sldId id="265" r:id="rId12"/>
    <p:sldId id="267" r:id="rId13"/>
    <p:sldId id="268" r:id="rId14"/>
    <p:sldId id="272" r:id="rId15"/>
    <p:sldId id="270" r:id="rId16"/>
    <p:sldId id="271" r:id="rId17"/>
    <p:sldId id="273" r:id="rId18"/>
    <p:sldId id="274" r:id="rId19"/>
    <p:sldId id="277" r:id="rId20"/>
    <p:sldId id="275" r:id="rId21"/>
    <p:sldId id="276" r:id="rId22"/>
    <p:sldId id="280" r:id="rId23"/>
    <p:sldId id="279" r:id="rId24"/>
    <p:sldId id="282" r:id="rId25"/>
    <p:sldId id="281" r:id="rId26"/>
    <p:sldId id="283" r:id="rId27"/>
    <p:sldId id="285" r:id="rId28"/>
    <p:sldId id="286" r:id="rId29"/>
    <p:sldId id="287" r:id="rId30"/>
    <p:sldId id="288" r:id="rId31"/>
    <p:sldId id="293" r:id="rId32"/>
    <p:sldId id="294" r:id="rId33"/>
    <p:sldId id="295" r:id="rId34"/>
    <p:sldId id="299" r:id="rId35"/>
    <p:sldId id="296" r:id="rId36"/>
    <p:sldId id="297" r:id="rId37"/>
    <p:sldId id="298" r:id="rId38"/>
    <p:sldId id="300" r:id="rId39"/>
    <p:sldId id="303" r:id="rId40"/>
    <p:sldId id="316" r:id="rId41"/>
    <p:sldId id="313" r:id="rId42"/>
    <p:sldId id="314" r:id="rId43"/>
    <p:sldId id="315" r:id="rId44"/>
    <p:sldId id="301" r:id="rId45"/>
    <p:sldId id="302" r:id="rId46"/>
    <p:sldId id="304" r:id="rId47"/>
    <p:sldId id="305" r:id="rId48"/>
    <p:sldId id="306" r:id="rId49"/>
    <p:sldId id="307" r:id="rId50"/>
    <p:sldId id="390" r:id="rId51"/>
    <p:sldId id="389" r:id="rId52"/>
    <p:sldId id="310" r:id="rId53"/>
    <p:sldId id="308" r:id="rId54"/>
    <p:sldId id="309" r:id="rId55"/>
    <p:sldId id="311" r:id="rId56"/>
    <p:sldId id="312" r:id="rId57"/>
    <p:sldId id="317" r:id="rId58"/>
    <p:sldId id="318" r:id="rId59"/>
    <p:sldId id="319" r:id="rId60"/>
    <p:sldId id="320" r:id="rId61"/>
    <p:sldId id="324" r:id="rId62"/>
    <p:sldId id="321" r:id="rId63"/>
    <p:sldId id="322" r:id="rId64"/>
    <p:sldId id="323" r:id="rId65"/>
    <p:sldId id="325" r:id="rId66"/>
    <p:sldId id="326" r:id="rId67"/>
    <p:sldId id="327" r:id="rId68"/>
    <p:sldId id="328" r:id="rId69"/>
    <p:sldId id="329" r:id="rId70"/>
    <p:sldId id="331" r:id="rId71"/>
    <p:sldId id="330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41" r:id="rId80"/>
    <p:sldId id="342" r:id="rId81"/>
    <p:sldId id="343" r:id="rId82"/>
    <p:sldId id="344" r:id="rId83"/>
    <p:sldId id="347" r:id="rId84"/>
    <p:sldId id="348" r:id="rId85"/>
    <p:sldId id="346" r:id="rId86"/>
    <p:sldId id="349" r:id="rId87"/>
    <p:sldId id="351" r:id="rId88"/>
    <p:sldId id="350" r:id="rId89"/>
    <p:sldId id="367" r:id="rId90"/>
    <p:sldId id="352" r:id="rId91"/>
    <p:sldId id="371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8" r:id="rId102"/>
    <p:sldId id="369" r:id="rId103"/>
    <p:sldId id="370" r:id="rId104"/>
    <p:sldId id="363" r:id="rId105"/>
    <p:sldId id="364" r:id="rId106"/>
    <p:sldId id="366" r:id="rId107"/>
    <p:sldId id="372" r:id="rId108"/>
    <p:sldId id="373" r:id="rId109"/>
    <p:sldId id="374" r:id="rId110"/>
    <p:sldId id="375" r:id="rId111"/>
    <p:sldId id="376" r:id="rId112"/>
    <p:sldId id="377" r:id="rId113"/>
    <p:sldId id="378" r:id="rId114"/>
    <p:sldId id="379" r:id="rId115"/>
    <p:sldId id="380" r:id="rId116"/>
    <p:sldId id="381" r:id="rId117"/>
    <p:sldId id="388" r:id="rId118"/>
    <p:sldId id="387" r:id="rId119"/>
    <p:sldId id="382" r:id="rId120"/>
    <p:sldId id="383" r:id="rId121"/>
    <p:sldId id="386" r:id="rId122"/>
    <p:sldId id="385" r:id="rId12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FC03E-1BFD-4F05-80B8-F33938BA2090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8A191-43F7-4FC5-B3D4-7D5A42FA09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985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F0120-3B02-41D3-BB4C-B05180FE5354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fld id="{1338B9D8-13B7-479C-8236-DF2E39C92E0F}" type="slidenum">
              <a:rPr lang="en-US" altLang="th-TH" sz="1200">
                <a:latin typeface="Arial" pitchFamily="34" charset="0"/>
              </a:rPr>
              <a:pPr/>
              <a:t>110</a:t>
            </a:fld>
            <a:endParaRPr lang="en-US" altLang="th-TH" sz="1200"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0463" y="709613"/>
            <a:ext cx="4537075" cy="34020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324350"/>
            <a:ext cx="5060950" cy="411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th-TH"/>
              <a:t>Infection in the mastoid has eroded through the mastoid cortex forming a “subperiosteal abscess.”  This condition requires antibiotics and surgical drainage.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fld id="{B7E5C311-D251-4FCC-99B7-CB2B52380606}" type="slidenum">
              <a:rPr lang="en-US" altLang="th-TH" sz="1200">
                <a:latin typeface="Arial" pitchFamily="34" charset="0"/>
              </a:rPr>
              <a:pPr/>
              <a:t>112</a:t>
            </a:fld>
            <a:endParaRPr lang="en-US" altLang="th-TH" sz="1200"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0463" y="709613"/>
            <a:ext cx="4537075" cy="34020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324350"/>
            <a:ext cx="5060950" cy="411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alt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884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422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053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41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6525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6525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41425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79825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08825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C38A958-6A7C-4A02-A5AF-DB0CF7DF91C0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792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541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65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1425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79825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8825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A06F2D-491C-4E84-A759-FC551EA849CA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950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116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127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063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490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416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015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289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842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93C92-77CE-48A0-9862-4E50837295CF}" type="datetimeFigureOut">
              <a:rPr lang="th-TH" smtClean="0"/>
              <a:t>22/04/66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FC92A-9C29-4915-B868-14D346E59F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148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gi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jpeg"/><Relationship Id="rId4" Type="http://schemas.openxmlformats.org/officeDocument/2006/relationships/image" Target="../media/image3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ENT emergencies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6460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Level of larynx</a:t>
            </a:r>
            <a:endParaRPr lang="th-TH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6183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/>
              <a:t>Sinusitis with complications</a:t>
            </a:r>
            <a:endParaRPr lang="th-TH" alt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th-TH" sz="3600" dirty="0"/>
              <a:t>Orbital complication</a:t>
            </a:r>
            <a:endParaRPr lang="en-US" altLang="th-TH" dirty="0"/>
          </a:p>
          <a:p>
            <a:pPr eaLnBrk="1" hangingPunct="1">
              <a:defRPr/>
            </a:pPr>
            <a:r>
              <a:rPr lang="en-US" altLang="th-TH" sz="3600" dirty="0"/>
              <a:t>Intracranial</a:t>
            </a:r>
            <a:r>
              <a:rPr lang="en-US" altLang="th-TH" sz="3600" dirty="0">
                <a:solidFill>
                  <a:srgbClr val="FFFF00"/>
                </a:solidFill>
              </a:rPr>
              <a:t> </a:t>
            </a:r>
            <a:r>
              <a:rPr lang="en-US" altLang="th-TH" sz="3600" dirty="0"/>
              <a:t>complication</a:t>
            </a:r>
          </a:p>
        </p:txBody>
      </p:sp>
    </p:spTree>
    <p:extLst>
      <p:ext uri="{BB962C8B-B14F-4D97-AF65-F5344CB8AC3E}">
        <p14:creationId xmlns:p14="http://schemas.microsoft.com/office/powerpoint/2010/main" val="29065677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864096"/>
          </a:xfrm>
        </p:spPr>
        <p:txBody>
          <a:bodyPr>
            <a:normAutofit fontScale="90000"/>
          </a:bodyPr>
          <a:lstStyle/>
          <a:p>
            <a:br>
              <a:rPr lang="th-TH" dirty="0"/>
            </a:br>
            <a:r>
              <a:rPr lang="en-US" sz="4900" dirty="0"/>
              <a:t>Chandler criteria</a:t>
            </a:r>
            <a:endParaRPr lang="th-TH" sz="49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753"/>
            <a:ext cx="6131024" cy="352839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th-TH" dirty="0"/>
          </a:p>
          <a:p>
            <a:endParaRPr lang="th-TH" dirty="0"/>
          </a:p>
          <a:p>
            <a:r>
              <a:rPr lang="en-US" sz="11200" u="sng" dirty="0"/>
              <a:t>5  classifications :</a:t>
            </a:r>
          </a:p>
          <a:p>
            <a:pPr>
              <a:buNone/>
            </a:pPr>
            <a:endParaRPr lang="en-US" sz="11200" dirty="0"/>
          </a:p>
          <a:p>
            <a:pPr>
              <a:buNone/>
            </a:pPr>
            <a:r>
              <a:rPr lang="en-US" sz="11200" dirty="0"/>
              <a:t>1.Preseptal </a:t>
            </a:r>
            <a:r>
              <a:rPr lang="en-US" sz="11200" dirty="0" err="1"/>
              <a:t>cellulitis</a:t>
            </a:r>
            <a:r>
              <a:rPr lang="en-US" sz="11200" dirty="0"/>
              <a:t> </a:t>
            </a:r>
          </a:p>
          <a:p>
            <a:pPr>
              <a:buNone/>
            </a:pPr>
            <a:endParaRPr lang="en-US" sz="11200" dirty="0"/>
          </a:p>
          <a:p>
            <a:pPr>
              <a:buNone/>
            </a:pPr>
            <a:r>
              <a:rPr lang="en-US" sz="11200" dirty="0"/>
              <a:t>2.Orbital </a:t>
            </a:r>
            <a:r>
              <a:rPr lang="en-US" sz="11200" dirty="0" err="1"/>
              <a:t>cellulitis</a:t>
            </a:r>
            <a:r>
              <a:rPr lang="en-US" sz="11200" dirty="0"/>
              <a:t> </a:t>
            </a:r>
          </a:p>
          <a:p>
            <a:pPr>
              <a:buNone/>
            </a:pPr>
            <a:endParaRPr lang="en-US" sz="11200" dirty="0"/>
          </a:p>
          <a:p>
            <a:pPr>
              <a:buNone/>
            </a:pPr>
            <a:r>
              <a:rPr lang="en-US" sz="11200" dirty="0"/>
              <a:t>3.Subperiosteal abscess </a:t>
            </a:r>
          </a:p>
          <a:p>
            <a:pPr>
              <a:buNone/>
            </a:pPr>
            <a:endParaRPr lang="en-US" sz="11200" dirty="0"/>
          </a:p>
          <a:p>
            <a:pPr>
              <a:buNone/>
            </a:pPr>
            <a:r>
              <a:rPr lang="en-US" sz="11200" dirty="0"/>
              <a:t>4.Orbital abscess </a:t>
            </a:r>
          </a:p>
          <a:p>
            <a:pPr>
              <a:buNone/>
            </a:pPr>
            <a:endParaRPr lang="en-US" sz="11200" dirty="0"/>
          </a:p>
          <a:p>
            <a:pPr>
              <a:buNone/>
            </a:pPr>
            <a:r>
              <a:rPr lang="en-US" sz="11200" dirty="0"/>
              <a:t>5.Cavernous sinus thrombosis </a:t>
            </a:r>
          </a:p>
          <a:p>
            <a:endParaRPr lang="th-TH" sz="11200" dirty="0"/>
          </a:p>
        </p:txBody>
      </p:sp>
    </p:spTree>
    <p:extLst>
      <p:ext uri="{BB962C8B-B14F-4D97-AF65-F5344CB8AC3E}">
        <p14:creationId xmlns:p14="http://schemas.microsoft.com/office/powerpoint/2010/main" val="42762886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Intracranial complications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071546"/>
            <a:ext cx="8503920" cy="50275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h-TH" dirty="0"/>
          </a:p>
          <a:p>
            <a:r>
              <a:rPr lang="en-US" u="sng" dirty="0"/>
              <a:t>5 types:</a:t>
            </a:r>
          </a:p>
          <a:p>
            <a:pPr>
              <a:buNone/>
            </a:pPr>
            <a:r>
              <a:rPr lang="en-US" dirty="0"/>
              <a:t>1.Meningitis </a:t>
            </a:r>
          </a:p>
          <a:p>
            <a:pPr>
              <a:buNone/>
            </a:pPr>
            <a:r>
              <a:rPr lang="en-US" dirty="0"/>
              <a:t>2.Epidural abscess </a:t>
            </a:r>
          </a:p>
          <a:p>
            <a:pPr>
              <a:buNone/>
            </a:pPr>
            <a:r>
              <a:rPr lang="en-US" dirty="0"/>
              <a:t>3.Subdural abscess </a:t>
            </a:r>
          </a:p>
          <a:p>
            <a:pPr>
              <a:buNone/>
            </a:pPr>
            <a:r>
              <a:rPr lang="en-US" dirty="0"/>
              <a:t>4.Intracerebral abscess </a:t>
            </a:r>
          </a:p>
          <a:p>
            <a:pPr>
              <a:buNone/>
            </a:pPr>
            <a:r>
              <a:rPr lang="fi-FI" dirty="0"/>
              <a:t>5.Cavernous sinus, venous sinus thrombosis 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444630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Intracranial Complications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Common signs and symptoms </a:t>
            </a:r>
          </a:p>
          <a:p>
            <a:pPr>
              <a:buNone/>
            </a:pPr>
            <a:r>
              <a:rPr lang="en-US" dirty="0"/>
              <a:t>- Fever</a:t>
            </a:r>
          </a:p>
          <a:p>
            <a:pPr>
              <a:buNone/>
            </a:pPr>
            <a:r>
              <a:rPr lang="en-US" dirty="0"/>
              <a:t>- Headache</a:t>
            </a:r>
          </a:p>
          <a:p>
            <a:pPr>
              <a:buNone/>
            </a:pPr>
            <a:r>
              <a:rPr lang="en-US" dirty="0"/>
              <a:t>- Nausea, vomiting</a:t>
            </a:r>
          </a:p>
          <a:p>
            <a:pPr>
              <a:buNone/>
            </a:pPr>
            <a:r>
              <a:rPr lang="en-US" dirty="0"/>
              <a:t>- Altered consciousness </a:t>
            </a:r>
          </a:p>
          <a:p>
            <a:pPr>
              <a:buNone/>
            </a:pPr>
            <a:r>
              <a:rPr lang="en-US" dirty="0"/>
              <a:t>- Seizure</a:t>
            </a:r>
          </a:p>
          <a:p>
            <a:pPr>
              <a:buNone/>
            </a:pPr>
            <a:r>
              <a:rPr lang="en-US" dirty="0"/>
              <a:t>- Hemiparesis</a:t>
            </a:r>
          </a:p>
          <a:p>
            <a:pPr>
              <a:buNone/>
            </a:pPr>
            <a:r>
              <a:rPr lang="en-US" dirty="0"/>
              <a:t>- Visual disturbance</a:t>
            </a:r>
          </a:p>
          <a:p>
            <a:pPr>
              <a:buNone/>
            </a:pP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0554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D:\iphone\823WGTMA\IMG_1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4572000" cy="5015345"/>
          </a:xfrm>
        </p:spPr>
      </p:pic>
      <p:pic>
        <p:nvPicPr>
          <p:cNvPr id="5" name="Picture 2" descr="D:\iphone\823WGTMA\IMG_12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066800"/>
            <a:ext cx="4191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378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86019" name="Picture 5" descr="D:\iphone\965TOGQJ\IMG_532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3438" cy="6858000"/>
          </a:xfrm>
        </p:spPr>
      </p:pic>
      <p:pic>
        <p:nvPicPr>
          <p:cNvPr id="86020" name="Picture 2" descr="D:\iphone\823WGTMA\IMG_1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485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5648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 dirty="0"/>
              <a:t>Nasal bone fracture</a:t>
            </a:r>
            <a:endParaRPr lang="th-TH" altLang="th-TH" dirty="0"/>
          </a:p>
        </p:txBody>
      </p:sp>
      <p:pic>
        <p:nvPicPr>
          <p:cNvPr id="4098" name="Picture 2" descr="C:\Users\Administrator\Desktop\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0481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300px-Medical_X-Ray_imaging_NJR06_Nevit_nasal_bone_fra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29" y="22048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921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Septal</a:t>
            </a:r>
            <a:r>
              <a:rPr lang="en-US" dirty="0"/>
              <a:t> hematoma</a:t>
            </a:r>
            <a:endParaRPr lang="th-TH" dirty="0"/>
          </a:p>
        </p:txBody>
      </p:sp>
      <p:pic>
        <p:nvPicPr>
          <p:cNvPr id="3074" name="Picture 2" descr="C:\Users\Administrator\Desktop\Septal-hematoma-after-previous-nasal-traum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169049" cy="198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shah2_c020f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5"/>
            <a:ext cx="5114900" cy="316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229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 emergencies (Ear)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Otitis media with complication</a:t>
            </a:r>
          </a:p>
          <a:p>
            <a:r>
              <a:rPr lang="en-US" dirty="0"/>
              <a:t>Sudden </a:t>
            </a:r>
            <a:r>
              <a:rPr lang="en-US" dirty="0" err="1"/>
              <a:t>sensorineural</a:t>
            </a:r>
            <a:r>
              <a:rPr lang="en-US" dirty="0"/>
              <a:t> hearing loss</a:t>
            </a:r>
          </a:p>
          <a:p>
            <a:r>
              <a:rPr lang="en-US" dirty="0"/>
              <a:t>Herpes zoster </a:t>
            </a:r>
            <a:r>
              <a:rPr lang="en-US" dirty="0" err="1"/>
              <a:t>oticus</a:t>
            </a:r>
            <a:r>
              <a:rPr lang="en-US" dirty="0"/>
              <a:t> (Ramsey hunt syndrome)</a:t>
            </a:r>
          </a:p>
          <a:p>
            <a:r>
              <a:rPr lang="en-US" dirty="0"/>
              <a:t>Temporal bone fracture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663052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1"/>
          </a:xfrm>
        </p:spPr>
        <p:txBody>
          <a:bodyPr/>
          <a:lstStyle/>
          <a:p>
            <a:pPr algn="ctr"/>
            <a:r>
              <a:rPr lang="en-US" dirty="0">
                <a:cs typeface="Cordia New" pitchFamily="34" charset="-34"/>
              </a:rPr>
              <a:t>Complication of otitis media</a:t>
            </a:r>
            <a:endParaRPr lang="th-TH" dirty="0">
              <a:cs typeface="Cordia New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11560" y="1484784"/>
            <a:ext cx="7903790" cy="4824536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th-TH" sz="2800" dirty="0">
                <a:cs typeface="Cordia New" pitchFamily="34" charset="-34"/>
              </a:rPr>
              <a:t>Acute </a:t>
            </a:r>
            <a:r>
              <a:rPr lang="en-US" altLang="th-TH" sz="2800" dirty="0" err="1">
                <a:cs typeface="Cordia New" pitchFamily="34" charset="-34"/>
              </a:rPr>
              <a:t>mastoiditis</a:t>
            </a:r>
            <a:endParaRPr lang="en-US" altLang="th-TH" sz="2800" dirty="0">
              <a:cs typeface="Cordia New" pitchFamily="34" charset="-34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>
                <a:cs typeface="Cordia New" pitchFamily="34" charset="-34"/>
              </a:rPr>
              <a:t>Sub-periosteal abscess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 err="1">
                <a:cs typeface="Cordia New" pitchFamily="34" charset="-34"/>
              </a:rPr>
              <a:t>Cholesteatoma</a:t>
            </a:r>
            <a:endParaRPr lang="en-US" altLang="th-TH" sz="2800" dirty="0">
              <a:cs typeface="Cordia New" pitchFamily="34" charset="-34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 err="1">
                <a:cs typeface="Cordia New" pitchFamily="34" charset="-34"/>
              </a:rPr>
              <a:t>Labyrinthitis</a:t>
            </a:r>
            <a:endParaRPr lang="en-US" altLang="th-TH" sz="2800" dirty="0">
              <a:cs typeface="Cordia New" pitchFamily="34" charset="-34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>
                <a:cs typeface="Cordia New" pitchFamily="34" charset="-34"/>
              </a:rPr>
              <a:t>Facial paralysis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>
                <a:cs typeface="Cordia New" pitchFamily="34" charset="-34"/>
              </a:rPr>
              <a:t>Meningitis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>
                <a:cs typeface="Cordia New" pitchFamily="34" charset="-34"/>
              </a:rPr>
              <a:t>Epidural/subdural abscess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>
                <a:cs typeface="Cordia New" pitchFamily="34" charset="-34"/>
              </a:rPr>
              <a:t>Brain abscess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>
                <a:cs typeface="Cordia New" pitchFamily="34" charset="-34"/>
              </a:rPr>
              <a:t>Sigmoid sinus thrombosis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th-TH" sz="2800" dirty="0" err="1">
                <a:cs typeface="Cordia New" pitchFamily="34" charset="-34"/>
              </a:rPr>
              <a:t>Otitic</a:t>
            </a:r>
            <a:r>
              <a:rPr lang="en-US" altLang="th-TH" sz="2800" dirty="0">
                <a:cs typeface="Cordia New" pitchFamily="34" charset="-34"/>
              </a:rPr>
              <a:t> hydrocephalus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7290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27528"/>
            <a:ext cx="5136219" cy="6885528"/>
          </a:xfrm>
        </p:spPr>
      </p:pic>
    </p:spTree>
    <p:extLst>
      <p:ext uri="{BB962C8B-B14F-4D97-AF65-F5344CB8AC3E}">
        <p14:creationId xmlns:p14="http://schemas.microsoft.com/office/powerpoint/2010/main" val="3782188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944318" cy="4575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632848" cy="990600"/>
          </a:xfrm>
        </p:spPr>
        <p:txBody>
          <a:bodyPr>
            <a:normAutofit/>
          </a:bodyPr>
          <a:lstStyle/>
          <a:p>
            <a:pPr algn="ctr"/>
            <a:r>
              <a:rPr lang="en-US" altLang="th-TH" sz="3000" dirty="0">
                <a:latin typeface="+mn-lt"/>
                <a:cs typeface="Cordia New" pitchFamily="34" charset="-34"/>
              </a:rPr>
              <a:t>Acute </a:t>
            </a:r>
            <a:r>
              <a:rPr lang="en-US" altLang="th-TH" sz="3000" dirty="0" err="1">
                <a:latin typeface="+mn-lt"/>
                <a:cs typeface="Cordia New" pitchFamily="34" charset="-34"/>
              </a:rPr>
              <a:t>mastoiditis</a:t>
            </a:r>
            <a:r>
              <a:rPr lang="en-US" altLang="th-TH" sz="3000" dirty="0">
                <a:latin typeface="+mn-lt"/>
                <a:cs typeface="Cordia New" pitchFamily="34" charset="-34"/>
              </a:rPr>
              <a:t> with sub-periosteal abscess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358243"/>
            <a:ext cx="3155768" cy="450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284525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ordia New" pitchFamily="34" charset="-34"/>
              </a:rPr>
              <a:t>Facial palsy</a:t>
            </a:r>
            <a:endParaRPr lang="th-TH" dirty="0">
              <a:cs typeface="Cordia New" pitchFamily="34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9722"/>
            <a:ext cx="2866752" cy="32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istrator\Downloads\5a8825f758592235095f49ece77a1a1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16324"/>
          <a:stretch/>
        </p:blipFill>
        <p:spPr bwMode="auto">
          <a:xfrm>
            <a:off x="3530744" y="1709722"/>
            <a:ext cx="2926081" cy="26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ownloads\w_0404con1pchzoa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" b="3846"/>
          <a:stretch/>
        </p:blipFill>
        <p:spPr bwMode="auto">
          <a:xfrm>
            <a:off x="6660232" y="1709722"/>
            <a:ext cx="2080113" cy="296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145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EE5CA2A-0AC7-4E50-B494-B9D27A288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1752600"/>
            <a:ext cx="2541836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th-TH" dirty="0">
                <a:cs typeface="Cordia New" pitchFamily="34" charset="-34"/>
              </a:rPr>
              <a:t>Brain abscess</a:t>
            </a:r>
          </a:p>
        </p:txBody>
      </p:sp>
      <p:pic>
        <p:nvPicPr>
          <p:cNvPr id="38915" name="Picture 3" descr="Brain_abscess_contrast_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80"/>
            <a:ext cx="3600400" cy="556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7890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th-TH" dirty="0">
                <a:cs typeface="Cordia New" pitchFamily="34" charset="-34"/>
              </a:rPr>
              <a:t>Sigmoid sinus thrombosis</a:t>
            </a:r>
            <a:endParaRPr lang="th-TH" dirty="0">
              <a:cs typeface="Cordia New" pitchFamily="34" charset="-34"/>
            </a:endParaRPr>
          </a:p>
        </p:txBody>
      </p:sp>
      <p:pic>
        <p:nvPicPr>
          <p:cNvPr id="10245" name="Picture 5" descr="C:\Users\Administrator\Desktop\thrombosed transverse sigmoid sin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17899"/>
            <a:ext cx="7908032" cy="359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925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Sudden SNHL</a:t>
            </a:r>
            <a:endParaRPr lang="th-TH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Sudden onset ≤ 72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PTA ≥ 30 dB</a:t>
            </a:r>
          </a:p>
          <a:p>
            <a:r>
              <a:rPr lang="en-US" dirty="0"/>
              <a:t>Affecting at least 3 consecutive frequencies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34804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Herpes zoster </a:t>
            </a:r>
            <a:r>
              <a:rPr lang="en-US" dirty="0" err="1"/>
              <a:t>oticus</a:t>
            </a:r>
            <a:br>
              <a:rPr lang="en-US" dirty="0"/>
            </a:br>
            <a:r>
              <a:rPr lang="en-US" dirty="0"/>
              <a:t>(Ramsey hunt syndrome)</a:t>
            </a:r>
            <a:endParaRPr lang="th-TH" dirty="0"/>
          </a:p>
        </p:txBody>
      </p:sp>
      <p:pic>
        <p:nvPicPr>
          <p:cNvPr id="5122" name="Picture 2" descr="C:\Users\Administrator\Desktop\12809t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70" y="1714500"/>
            <a:ext cx="2755404" cy="206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ontempclindent.org/articles/2010/1/2/images/ContempClinDent_2010_1_2_127_68588_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376612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Administrator\Desktop\ZosterOticus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19946"/>
            <a:ext cx="1800200" cy="25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8739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 dirty="0"/>
              <a:t>Treatment</a:t>
            </a:r>
            <a:endParaRPr lang="th-TH" alt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th-TH" dirty="0"/>
              <a:t>Acyclovir (800) 1x5 </a:t>
            </a:r>
            <a:r>
              <a:rPr lang="en-US" altLang="th-TH" dirty="0" err="1"/>
              <a:t>po</a:t>
            </a:r>
            <a:endParaRPr lang="en-US" altLang="th-TH" dirty="0"/>
          </a:p>
          <a:p>
            <a:pPr eaLnBrk="1" hangingPunct="1"/>
            <a:r>
              <a:rPr lang="en-US" altLang="th-TH" dirty="0"/>
              <a:t>Steroid : Prednisolone 1 mg/kg/day</a:t>
            </a:r>
          </a:p>
          <a:p>
            <a:pPr eaLnBrk="1" hangingPunct="1"/>
            <a:r>
              <a:rPr lang="en-US" altLang="th-TH" dirty="0"/>
              <a:t>Eye care</a:t>
            </a:r>
          </a:p>
          <a:p>
            <a:pPr eaLnBrk="1" hangingPunct="1">
              <a:buFont typeface="Wingdings 2" pitchFamily="18" charset="2"/>
              <a:buNone/>
            </a:pPr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120058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bone fracture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Battle’s sign</a:t>
            </a:r>
          </a:p>
          <a:p>
            <a:r>
              <a:rPr lang="en-US" dirty="0" err="1"/>
              <a:t>Hemotympanum</a:t>
            </a:r>
            <a:endParaRPr lang="en-US" dirty="0"/>
          </a:p>
          <a:p>
            <a:r>
              <a:rPr lang="en-US" dirty="0"/>
              <a:t>Hearing loss</a:t>
            </a:r>
          </a:p>
          <a:p>
            <a:r>
              <a:rPr lang="en-US" dirty="0"/>
              <a:t>Dizziness</a:t>
            </a:r>
          </a:p>
          <a:p>
            <a:r>
              <a:rPr lang="en-US" dirty="0"/>
              <a:t>CSF </a:t>
            </a:r>
            <a:r>
              <a:rPr lang="en-US" dirty="0" err="1"/>
              <a:t>otorrhea</a:t>
            </a:r>
            <a:endParaRPr lang="en-US" dirty="0"/>
          </a:p>
          <a:p>
            <a:r>
              <a:rPr lang="en-US" dirty="0"/>
              <a:t>Facial nerve palsy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66869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4036" name="Picture 4" descr="125FF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4572000" cy="5029200"/>
          </a:xfrm>
          <a:prstGeom prst="rect">
            <a:avLst/>
          </a:prstGeom>
          <a:noFill/>
        </p:spPr>
      </p:pic>
      <p:pic>
        <p:nvPicPr>
          <p:cNvPr id="44037" name="Picture 5" descr="125FF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68413"/>
            <a:ext cx="4572000" cy="429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7785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Vertigo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 vertigo</a:t>
            </a:r>
          </a:p>
          <a:p>
            <a:r>
              <a:rPr lang="en-US" dirty="0"/>
              <a:t>Central vertigo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6043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Below level of larynx</a:t>
            </a:r>
            <a:endParaRPr lang="th-TH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53448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h-TH" dirty="0"/>
              <a:t>R/O Central causes</a:t>
            </a:r>
            <a:endParaRPr lang="th-TH" altLang="th-TH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7467600" cy="423862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altLang="th-TH" sz="2800" dirty="0"/>
              <a:t>Conscious change</a:t>
            </a:r>
          </a:p>
          <a:p>
            <a:pPr>
              <a:buClr>
                <a:schemeClr val="tx1"/>
              </a:buClr>
            </a:pPr>
            <a:r>
              <a:rPr lang="en-US" altLang="th-TH" sz="2800" dirty="0"/>
              <a:t>Weakness of limbs</a:t>
            </a:r>
          </a:p>
          <a:p>
            <a:pPr>
              <a:buClr>
                <a:schemeClr val="tx1"/>
              </a:buClr>
            </a:pPr>
            <a:r>
              <a:rPr lang="en-US" altLang="th-TH" sz="2800" dirty="0"/>
              <a:t>Abnormal Sensation</a:t>
            </a:r>
          </a:p>
          <a:p>
            <a:pPr>
              <a:buClr>
                <a:schemeClr val="tx1"/>
              </a:buClr>
            </a:pPr>
            <a:r>
              <a:rPr lang="en-US" altLang="th-TH" sz="2800" dirty="0"/>
              <a:t>Cerebellar signs</a:t>
            </a:r>
          </a:p>
          <a:p>
            <a:pPr>
              <a:buClr>
                <a:schemeClr val="tx1"/>
              </a:buClr>
            </a:pPr>
            <a:r>
              <a:rPr lang="en-US" altLang="th-TH" sz="2800" dirty="0"/>
              <a:t>Spontaneous nystagmus</a:t>
            </a:r>
          </a:p>
          <a:p>
            <a:pPr>
              <a:buClr>
                <a:schemeClr val="tx1"/>
              </a:buClr>
            </a:pPr>
            <a:r>
              <a:rPr lang="en-US" altLang="th-TH" sz="2800" dirty="0"/>
              <a:t>Abnormal Cranial nerves function</a:t>
            </a:r>
            <a:endParaRPr lang="th-TH" altLang="th-TH" sz="2800" dirty="0"/>
          </a:p>
        </p:txBody>
      </p:sp>
    </p:spTree>
    <p:extLst>
      <p:ext uri="{BB962C8B-B14F-4D97-AF65-F5344CB8AC3E}">
        <p14:creationId xmlns:p14="http://schemas.microsoft.com/office/powerpoint/2010/main" val="2635377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7137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th-TH" sz="3600" dirty="0"/>
              <a:t>Differentiation </a:t>
            </a:r>
            <a:r>
              <a:rPr lang="en-US" altLang="th-TH" sz="3600" dirty="0" err="1"/>
              <a:t>betaween</a:t>
            </a:r>
            <a:r>
              <a:rPr lang="en-US" altLang="th-TH" sz="3600" dirty="0"/>
              <a:t> peripheral and central causes of vertigo</a:t>
            </a:r>
            <a:endParaRPr lang="th-TH" altLang="th-TH" sz="3600" dirty="0"/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231073"/>
              </p:ext>
            </p:extLst>
          </p:nvPr>
        </p:nvGraphicFramePr>
        <p:xfrm>
          <a:off x="611560" y="1196752"/>
          <a:ext cx="7848600" cy="561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0">
                <a:tc>
                  <a:txBody>
                    <a:bodyPr/>
                    <a:lstStyle/>
                    <a:p>
                      <a:endParaRPr lang="th-TH" sz="1800" dirty="0"/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Peripheral vertigo</a:t>
                      </a:r>
                      <a:endParaRPr lang="th-TH" sz="1800" dirty="0"/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Central vertigo</a:t>
                      </a:r>
                      <a:endParaRPr lang="th-TH" sz="1800" dirty="0"/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340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Onset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sudden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Sudden or slow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116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Severity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intense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Ill-defined, less intense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780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Pattern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Paroxysmal, intermittent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constant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5780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Nausea/Vomiting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severe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moderate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780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Aggravated</a:t>
                      </a:r>
                      <a:r>
                        <a:rPr lang="en-US" sz="1800" baseline="0" dirty="0">
                          <a:cs typeface="+mj-cs"/>
                        </a:rPr>
                        <a:t> by position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yes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variable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5780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Imbalance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mild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severe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4">
                <a:tc>
                  <a:txBody>
                    <a:bodyPr/>
                    <a:lstStyle/>
                    <a:p>
                      <a:r>
                        <a:rPr lang="en-US" sz="1800" dirty="0" err="1">
                          <a:cs typeface="+mj-cs"/>
                        </a:rPr>
                        <a:t>Nystagmus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unidirectional, horizontal with torsional component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Any direction, vertical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780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Hearing</a:t>
                      </a:r>
                      <a:r>
                        <a:rPr lang="en-US" sz="1800" baseline="0" dirty="0">
                          <a:cs typeface="+mj-cs"/>
                        </a:rPr>
                        <a:t> loss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common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rare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74"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Neurologic symptoms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rare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cs typeface="+mj-cs"/>
                        </a:rPr>
                        <a:t>common</a:t>
                      </a:r>
                      <a:endParaRPr lang="th-TH" sz="1800" dirty="0">
                        <a:cs typeface="+mj-cs"/>
                      </a:endParaRPr>
                    </a:p>
                  </a:txBody>
                  <a:tcPr marL="91437" marR="91437" marT="45717" marB="457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1672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End</a:t>
            </a:r>
            <a:endParaRPr lang="th-TH" sz="6000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45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57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Causes of airway of obstruction in adult</a:t>
            </a:r>
            <a:endParaRPr lang="th-TH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6280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322712" cy="84615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Etiology </a:t>
            </a:r>
            <a:endParaRPr lang="th-T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67240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33843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60848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19063"/>
            <a:ext cx="3456384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319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456384" cy="444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40324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48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Laryngomalacia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Intermittent </a:t>
            </a:r>
            <a:r>
              <a:rPr lang="en-US" dirty="0" err="1"/>
              <a:t>inspiratory</a:t>
            </a:r>
            <a:r>
              <a:rPr lang="en-US" dirty="0"/>
              <a:t> </a:t>
            </a:r>
            <a:r>
              <a:rPr lang="en-US" dirty="0" err="1"/>
              <a:t>stridor</a:t>
            </a:r>
            <a:endParaRPr lang="en-US" dirty="0"/>
          </a:p>
          <a:p>
            <a:r>
              <a:rPr lang="en-US" dirty="0"/>
              <a:t>Flexible </a:t>
            </a:r>
            <a:r>
              <a:rPr lang="en-US" dirty="0" err="1"/>
              <a:t>fiberoptic</a:t>
            </a:r>
            <a:r>
              <a:rPr lang="en-US" dirty="0"/>
              <a:t> laryngoscope</a:t>
            </a:r>
          </a:p>
          <a:p>
            <a:endParaRPr lang="en-US" dirty="0"/>
          </a:p>
          <a:p>
            <a:endParaRPr lang="th-TH" dirty="0"/>
          </a:p>
        </p:txBody>
      </p:sp>
      <p:pic>
        <p:nvPicPr>
          <p:cNvPr id="5" name="Picture 2" descr="C:\Users\Administrator\Documents\B9780323052832002032_g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143248"/>
            <a:ext cx="3571900" cy="3220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65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</a:t>
            </a:r>
            <a:endParaRPr lang="th-TH" dirty="0"/>
          </a:p>
        </p:txBody>
      </p:sp>
      <p:pic>
        <p:nvPicPr>
          <p:cNvPr id="1027" name="Picture 3" descr="C:\Users\Administrator\Desktop\image_thumb[2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2" y="1555522"/>
            <a:ext cx="8790876" cy="446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55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C:\Users\Administrator\Desktop\6362c0d4bfa5259c0da0ef4114b557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817321" cy="649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9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 emergencies (Throat)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Upper airway obstruction</a:t>
            </a:r>
          </a:p>
          <a:p>
            <a:r>
              <a:rPr lang="en-US" dirty="0"/>
              <a:t>Foreign body in </a:t>
            </a:r>
            <a:r>
              <a:rPr lang="en-US" dirty="0" err="1"/>
              <a:t>aerodigestive</a:t>
            </a:r>
            <a:r>
              <a:rPr lang="en-US" dirty="0"/>
              <a:t> tract</a:t>
            </a:r>
          </a:p>
          <a:p>
            <a:r>
              <a:rPr lang="en-US" dirty="0"/>
              <a:t>Deep neck infection</a:t>
            </a:r>
          </a:p>
        </p:txBody>
      </p:sp>
    </p:spTree>
    <p:extLst>
      <p:ext uri="{BB962C8B-B14F-4D97-AF65-F5344CB8AC3E}">
        <p14:creationId xmlns:p14="http://schemas.microsoft.com/office/powerpoint/2010/main" val="6158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47107" name="Picture 2" descr="http://www.nejm.org/na101/home/literatum/publisher/mms/journals/content/nejm/2011/nejm_2011.365.issue-5/nejmicm1009990/production/images/large/nejmicm1009990_f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0"/>
            <a:ext cx="7554912" cy="6858000"/>
          </a:xfrm>
        </p:spPr>
      </p:pic>
    </p:spTree>
    <p:extLst>
      <p:ext uri="{BB962C8B-B14F-4D97-AF65-F5344CB8AC3E}">
        <p14:creationId xmlns:p14="http://schemas.microsoft.com/office/powerpoint/2010/main" val="3652979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48131" name="Picture 2" descr="http://www.simplyanesthesia.com/blog/wp-content/uploads/2013/06/Acute_epiglottit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033737"/>
            <a:ext cx="9144000" cy="4609825"/>
          </a:xfrm>
        </p:spPr>
      </p:pic>
    </p:spTree>
    <p:extLst>
      <p:ext uri="{BB962C8B-B14F-4D97-AF65-F5344CB8AC3E}">
        <p14:creationId xmlns:p14="http://schemas.microsoft.com/office/powerpoint/2010/main" val="2121973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th-TH"/>
              <a:t>Laryngeal injury</a:t>
            </a:r>
            <a:endParaRPr lang="th-TH" altLang="th-TH"/>
          </a:p>
        </p:txBody>
      </p:sp>
      <p:pic>
        <p:nvPicPr>
          <p:cNvPr id="66563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3609975" cy="2428875"/>
          </a:xfrm>
        </p:spPr>
      </p:pic>
      <p:pic>
        <p:nvPicPr>
          <p:cNvPr id="6656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860800"/>
            <a:ext cx="3486150" cy="2409825"/>
          </a:xfrm>
        </p:spPr>
      </p:pic>
    </p:spTree>
    <p:extLst>
      <p:ext uri="{BB962C8B-B14F-4D97-AF65-F5344CB8AC3E}">
        <p14:creationId xmlns:p14="http://schemas.microsoft.com/office/powerpoint/2010/main" val="3207140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dirty="0"/>
              <a:t>iagnosis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Symptoms</a:t>
            </a:r>
          </a:p>
          <a:p>
            <a:pPr lvl="1"/>
            <a:r>
              <a:rPr lang="en-US" dirty="0"/>
              <a:t>Hoarseness </a:t>
            </a:r>
          </a:p>
          <a:p>
            <a:pPr lvl="1"/>
            <a:r>
              <a:rPr lang="en-US" dirty="0"/>
              <a:t>Pain</a:t>
            </a:r>
          </a:p>
          <a:p>
            <a:pPr lvl="1"/>
            <a:r>
              <a:rPr lang="en-US" dirty="0" err="1"/>
              <a:t>Dyspnea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Dysphagia</a:t>
            </a:r>
            <a:r>
              <a:rPr lang="en-US" dirty="0"/>
              <a:t> </a:t>
            </a:r>
            <a:endParaRPr lang="th-TH" dirty="0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9053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Signs</a:t>
            </a:r>
          </a:p>
          <a:p>
            <a:pPr lvl="1"/>
            <a:r>
              <a:rPr lang="en-US" dirty="0" err="1"/>
              <a:t>Stridor</a:t>
            </a:r>
            <a:endParaRPr lang="en-US" dirty="0"/>
          </a:p>
          <a:p>
            <a:pPr lvl="1"/>
            <a:r>
              <a:rPr lang="en-US" dirty="0" err="1"/>
              <a:t>Hemoptysis</a:t>
            </a:r>
            <a:endParaRPr lang="en-US" dirty="0"/>
          </a:p>
          <a:p>
            <a:pPr lvl="1"/>
            <a:r>
              <a:rPr lang="en-US" dirty="0"/>
              <a:t>Subcutaneous emphysema</a:t>
            </a:r>
          </a:p>
          <a:p>
            <a:pPr lvl="1"/>
            <a:r>
              <a:rPr lang="en-US" dirty="0"/>
              <a:t>Laryngeal tenderness</a:t>
            </a:r>
          </a:p>
          <a:p>
            <a:pPr lvl="1"/>
            <a:r>
              <a:rPr lang="en-US" dirty="0"/>
              <a:t>Loss of thyroid cartilage prominence</a:t>
            </a:r>
          </a:p>
          <a:p>
            <a:pPr lvl="1"/>
            <a:r>
              <a:rPr lang="en-US" dirty="0"/>
              <a:t>Vocal fold immobility</a:t>
            </a:r>
          </a:p>
          <a:p>
            <a:pPr lvl="1"/>
            <a:r>
              <a:rPr lang="en-US" dirty="0"/>
              <a:t>Laryngeal hematoma</a:t>
            </a:r>
          </a:p>
          <a:p>
            <a:pPr lvl="1"/>
            <a:r>
              <a:rPr lang="en-US" dirty="0"/>
              <a:t>Laryngeal edema</a:t>
            </a:r>
          </a:p>
          <a:p>
            <a:pPr lvl="1"/>
            <a:r>
              <a:rPr lang="en-US" dirty="0"/>
              <a:t>Laryngeal laceration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77377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injury</a:t>
            </a:r>
            <a:endParaRPr lang="th-TH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92037"/>
            <a:ext cx="4038600" cy="334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00324"/>
            <a:ext cx="4038600" cy="272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6407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injury</a:t>
            </a:r>
            <a:endParaRPr lang="th-TH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484784"/>
            <a:ext cx="31430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844824"/>
            <a:ext cx="3887787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2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</a:t>
            </a:r>
            <a:endParaRPr lang="th-TH" dirty="0"/>
          </a:p>
        </p:txBody>
      </p:sp>
      <p:pic>
        <p:nvPicPr>
          <p:cNvPr id="4" name="Picture 2" descr="http://www.aboutcancer.com/glottic_cancer_photo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556792"/>
            <a:ext cx="4396907" cy="4461331"/>
          </a:xfrm>
        </p:spPr>
      </p:pic>
    </p:spTree>
    <p:extLst>
      <p:ext uri="{BB962C8B-B14F-4D97-AF65-F5344CB8AC3E}">
        <p14:creationId xmlns:p14="http://schemas.microsoft.com/office/powerpoint/2010/main" val="118822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&amp; Tracheal stenosis</a:t>
            </a:r>
            <a:endParaRPr lang="th-TH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495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276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987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&amp; Tracheal stenosis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81" y="1600200"/>
            <a:ext cx="3395238" cy="4525963"/>
          </a:xfrm>
        </p:spPr>
      </p:pic>
    </p:spTree>
    <p:extLst>
      <p:ext uri="{BB962C8B-B14F-4D97-AF65-F5344CB8AC3E}">
        <p14:creationId xmlns:p14="http://schemas.microsoft.com/office/powerpoint/2010/main" val="386484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Duration of intubation</a:t>
            </a:r>
          </a:p>
          <a:p>
            <a:r>
              <a:rPr lang="en-US" dirty="0"/>
              <a:t>Insertion of an oversized ETT</a:t>
            </a:r>
          </a:p>
          <a:p>
            <a:r>
              <a:rPr lang="en-US" dirty="0"/>
              <a:t>Times of attempt</a:t>
            </a:r>
          </a:p>
          <a:p>
            <a:r>
              <a:rPr lang="en-US" dirty="0" err="1"/>
              <a:t>Saftest</a:t>
            </a:r>
            <a:r>
              <a:rPr lang="en-US" dirty="0"/>
              <a:t> </a:t>
            </a:r>
            <a:r>
              <a:rPr lang="en-US" dirty="0" err="1"/>
              <a:t>meterial</a:t>
            </a:r>
            <a:r>
              <a:rPr lang="th-TH" dirty="0"/>
              <a:t> </a:t>
            </a:r>
            <a:r>
              <a:rPr lang="en-US" dirty="0"/>
              <a:t>: p</a:t>
            </a:r>
            <a:r>
              <a:rPr lang="th-TH" dirty="0" err="1"/>
              <a:t>olymeric</a:t>
            </a:r>
            <a:r>
              <a:rPr lang="th-TH" dirty="0"/>
              <a:t> </a:t>
            </a:r>
            <a:r>
              <a:rPr lang="th-TH" dirty="0" err="1"/>
              <a:t>silicone</a:t>
            </a:r>
            <a:r>
              <a:rPr lang="th-TH" dirty="0"/>
              <a:t> </a:t>
            </a:r>
            <a:r>
              <a:rPr lang="th-TH" dirty="0" err="1"/>
              <a:t>and</a:t>
            </a:r>
            <a:r>
              <a:rPr lang="th-TH" dirty="0"/>
              <a:t> </a:t>
            </a:r>
            <a:r>
              <a:rPr lang="th-TH" dirty="0" err="1"/>
              <a:t>polyvinyl</a:t>
            </a:r>
            <a:r>
              <a:rPr lang="th-TH" dirty="0"/>
              <a:t> </a:t>
            </a:r>
            <a:r>
              <a:rPr lang="th-TH" dirty="0" err="1"/>
              <a:t>chloride</a:t>
            </a:r>
            <a:endParaRPr lang="th-TH" dirty="0"/>
          </a:p>
          <a:p>
            <a:r>
              <a:rPr lang="en-US" dirty="0"/>
              <a:t>Cuff</a:t>
            </a:r>
            <a:r>
              <a:rPr lang="th-TH" dirty="0"/>
              <a:t> </a:t>
            </a:r>
            <a:r>
              <a:rPr lang="en-US" dirty="0"/>
              <a:t>pressure</a:t>
            </a:r>
            <a:r>
              <a:rPr lang="th-TH" dirty="0"/>
              <a:t> </a:t>
            </a:r>
            <a:r>
              <a:rPr lang="en-US" dirty="0"/>
              <a:t>: 25-30 mmHg</a:t>
            </a:r>
          </a:p>
          <a:p>
            <a:r>
              <a:rPr lang="en-US" dirty="0"/>
              <a:t>Cuff : High volume low pressure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3986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airway obstruction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Stridor</a:t>
            </a:r>
          </a:p>
          <a:p>
            <a:r>
              <a:rPr lang="en-US" dirty="0"/>
              <a:t>Inspiratory stridor : </a:t>
            </a:r>
            <a:r>
              <a:rPr lang="en-US" dirty="0" err="1"/>
              <a:t>Supraglottic</a:t>
            </a:r>
            <a:r>
              <a:rPr lang="en-US" dirty="0"/>
              <a:t> area</a:t>
            </a:r>
          </a:p>
          <a:p>
            <a:r>
              <a:rPr lang="en-US" dirty="0"/>
              <a:t>Biphasic stridor : </a:t>
            </a:r>
            <a:r>
              <a:rPr lang="en-US" dirty="0" err="1"/>
              <a:t>Glottic</a:t>
            </a:r>
            <a:r>
              <a:rPr lang="en-US" dirty="0"/>
              <a:t> and subglottic area</a:t>
            </a:r>
          </a:p>
          <a:p>
            <a:r>
              <a:rPr lang="en-US" dirty="0"/>
              <a:t>Expiratory stridor : </a:t>
            </a:r>
            <a:r>
              <a:rPr lang="en-US" dirty="0" err="1"/>
              <a:t>Intrathoracic</a:t>
            </a:r>
            <a:r>
              <a:rPr lang="en-US" dirty="0"/>
              <a:t> area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51292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Airway management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Clear airway</a:t>
            </a:r>
          </a:p>
          <a:p>
            <a:r>
              <a:rPr lang="en-US" dirty="0" err="1"/>
              <a:t>Endoluminal</a:t>
            </a:r>
            <a:r>
              <a:rPr lang="en-US" dirty="0"/>
              <a:t> procedure</a:t>
            </a:r>
          </a:p>
          <a:p>
            <a:pPr marL="0" indent="0">
              <a:buNone/>
            </a:pPr>
            <a:r>
              <a:rPr lang="en-US" dirty="0"/>
              <a:t>	- Nasopharyngeal airway</a:t>
            </a:r>
          </a:p>
          <a:p>
            <a:pPr marL="0" indent="0">
              <a:buNone/>
            </a:pPr>
            <a:r>
              <a:rPr lang="en-US" dirty="0"/>
              <a:t>	- Oral airway</a:t>
            </a:r>
          </a:p>
          <a:p>
            <a:pPr marL="0" indent="0">
              <a:buNone/>
            </a:pPr>
            <a:r>
              <a:rPr lang="en-US" dirty="0"/>
              <a:t>	- Oro/</a:t>
            </a:r>
            <a:r>
              <a:rPr lang="en-US" dirty="0" err="1"/>
              <a:t>Nasotracheal</a:t>
            </a:r>
            <a:r>
              <a:rPr lang="en-US" dirty="0"/>
              <a:t> intubation</a:t>
            </a:r>
          </a:p>
          <a:p>
            <a:r>
              <a:rPr lang="en-US" dirty="0" err="1"/>
              <a:t>Transluminal</a:t>
            </a:r>
            <a:r>
              <a:rPr lang="en-US" dirty="0"/>
              <a:t> procedure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Cricothyroidotomy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Tracheostomy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01909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1000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P10001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134076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Nasopharyngeal airway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5048661" y="4365104"/>
            <a:ext cx="197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Oral airway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81927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2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20125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647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1181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83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Oro/</a:t>
            </a:r>
            <a:r>
              <a:rPr lang="en-US" dirty="0" err="1"/>
              <a:t>Nasotracheal</a:t>
            </a:r>
            <a:r>
              <a:rPr lang="en-US" dirty="0"/>
              <a:t> intubation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Male : ID 8 mm</a:t>
            </a:r>
          </a:p>
          <a:p>
            <a:r>
              <a:rPr lang="en-US" dirty="0"/>
              <a:t>Female : ID 7.5 mm</a:t>
            </a:r>
          </a:p>
          <a:p>
            <a:r>
              <a:rPr lang="en-US" dirty="0"/>
              <a:t>Newborn – 3 </a:t>
            </a:r>
            <a:r>
              <a:rPr lang="en-US" dirty="0" err="1"/>
              <a:t>mo</a:t>
            </a:r>
            <a:r>
              <a:rPr lang="en-US" dirty="0"/>
              <a:t> : ID 3.0 mm</a:t>
            </a:r>
          </a:p>
          <a:p>
            <a:r>
              <a:rPr lang="en-US" dirty="0"/>
              <a:t>3-9 </a:t>
            </a:r>
            <a:r>
              <a:rPr lang="en-US" dirty="0" err="1"/>
              <a:t>mo</a:t>
            </a:r>
            <a:r>
              <a:rPr lang="en-US" dirty="0"/>
              <a:t> : ID 3.5 mm</a:t>
            </a:r>
          </a:p>
          <a:p>
            <a:r>
              <a:rPr lang="en-US" dirty="0"/>
              <a:t>9-18 </a:t>
            </a:r>
            <a:r>
              <a:rPr lang="en-US" dirty="0" err="1"/>
              <a:t>mo</a:t>
            </a:r>
            <a:r>
              <a:rPr lang="en-US" dirty="0"/>
              <a:t> : ID 4.0 mm</a:t>
            </a:r>
          </a:p>
          <a:p>
            <a:r>
              <a:rPr lang="en-US" dirty="0"/>
              <a:t>2-6 </a:t>
            </a:r>
            <a:r>
              <a:rPr lang="en-US" dirty="0" err="1"/>
              <a:t>yr</a:t>
            </a:r>
            <a:r>
              <a:rPr lang="en-US" dirty="0"/>
              <a:t> : ID = (Age/3) + 3.5</a:t>
            </a:r>
          </a:p>
          <a:p>
            <a:r>
              <a:rPr lang="en-US" dirty="0"/>
              <a:t>≥ 6 </a:t>
            </a:r>
            <a:r>
              <a:rPr lang="en-US" dirty="0" err="1"/>
              <a:t>yr</a:t>
            </a:r>
            <a:r>
              <a:rPr lang="en-US" dirty="0"/>
              <a:t> : ID = (Age/4) + 4.5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2923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/>
              <a:t>Cricothyroidotomy</a:t>
            </a:r>
            <a:br>
              <a:rPr lang="en-US" b="1" dirty="0"/>
            </a:br>
            <a:endParaRPr lang="th-TH" b="1" dirty="0"/>
          </a:p>
        </p:txBody>
      </p:sp>
      <p:graphicFrame>
        <p:nvGraphicFramePr>
          <p:cNvPr id="18435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211944"/>
              </p:ext>
            </p:extLst>
          </p:nvPr>
        </p:nvGraphicFramePr>
        <p:xfrm>
          <a:off x="3851920" y="3356992"/>
          <a:ext cx="5000625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3" imgW="3358896" imgH="2052828" progId="Word.Document.8">
                  <p:embed/>
                </p:oleObj>
              </mc:Choice>
              <mc:Fallback>
                <p:oleObj name="Document" r:id="rId3" imgW="3358896" imgH="2052828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3356992"/>
                        <a:ext cx="5000625" cy="328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6" name="Picture 2" descr="http://medical.cdn.patient.co.uk/images/om187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46180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422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h-TH" dirty="0"/>
              <a:t>Tracheostomy</a:t>
            </a:r>
            <a:endParaRPr lang="th-TH" altLang="th-TH" dirty="0"/>
          </a:p>
        </p:txBody>
      </p:sp>
      <p:graphicFrame>
        <p:nvGraphicFramePr>
          <p:cNvPr id="1945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460769"/>
              </p:ext>
            </p:extLst>
          </p:nvPr>
        </p:nvGraphicFramePr>
        <p:xfrm>
          <a:off x="827584" y="1412776"/>
          <a:ext cx="7200900" cy="515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Photo Editor Photo" r:id="rId3" imgW="4580952" imgH="3277057" progId="MSPhotoEd.3">
                  <p:embed/>
                </p:oleObj>
              </mc:Choice>
              <mc:Fallback>
                <p:oleObj name="Photo Editor Photo" r:id="rId3" imgW="4580952" imgH="3277057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412776"/>
                        <a:ext cx="7200900" cy="515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119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/>
          </a:p>
        </p:txBody>
      </p:sp>
      <p:pic>
        <p:nvPicPr>
          <p:cNvPr id="20483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548680"/>
            <a:ext cx="8367712" cy="5688012"/>
          </a:xfrm>
        </p:spPr>
      </p:pic>
    </p:spTree>
    <p:extLst>
      <p:ext uri="{BB962C8B-B14F-4D97-AF65-F5344CB8AC3E}">
        <p14:creationId xmlns:p14="http://schemas.microsoft.com/office/powerpoint/2010/main" val="414034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Foreign body in </a:t>
            </a:r>
            <a:r>
              <a:rPr lang="en-US" sz="4200" dirty="0" err="1"/>
              <a:t>aerodigestive</a:t>
            </a:r>
            <a:r>
              <a:rPr lang="en-US" sz="4200" dirty="0"/>
              <a:t> tract</a:t>
            </a:r>
            <a:endParaRPr lang="th-TH" sz="4200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9061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cavity</a:t>
            </a:r>
            <a:endParaRPr lang="th-TH" dirty="0"/>
          </a:p>
        </p:txBody>
      </p:sp>
      <p:pic>
        <p:nvPicPr>
          <p:cNvPr id="4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760"/>
            <a:ext cx="5015638" cy="5340727"/>
          </a:xfrm>
        </p:spPr>
      </p:pic>
    </p:spTree>
    <p:extLst>
      <p:ext uri="{BB962C8B-B14F-4D97-AF65-F5344CB8AC3E}">
        <p14:creationId xmlns:p14="http://schemas.microsoft.com/office/powerpoint/2010/main" val="427386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airw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6096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937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cavity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Unilateral nasal obstruction</a:t>
            </a:r>
          </a:p>
          <a:p>
            <a:r>
              <a:rPr lang="en-US" dirty="0"/>
              <a:t>Unilateral </a:t>
            </a:r>
            <a:r>
              <a:rPr lang="en-US" dirty="0" err="1"/>
              <a:t>vestibulitis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828524" y="439727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Emergency : sharp FB, Disc battery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16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0"/>
            <a:ext cx="4714875" cy="289560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4655127" cy="321945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800"/>
            <a:ext cx="37909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79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h-TH"/>
              <a:t>FB in nasal cavity</a:t>
            </a:r>
            <a:endParaRPr lang="th-TH" altLang="th-TH"/>
          </a:p>
        </p:txBody>
      </p:sp>
      <p:pic>
        <p:nvPicPr>
          <p:cNvPr id="93187" name="Picture 2" descr="C:\Users\User\Desktop\prepare lecture\14484_680580658636885_1979127395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7991475" cy="5040312"/>
          </a:xfrm>
          <a:noFill/>
        </p:spPr>
      </p:pic>
    </p:spTree>
    <p:extLst>
      <p:ext uri="{BB962C8B-B14F-4D97-AF65-F5344CB8AC3E}">
        <p14:creationId xmlns:p14="http://schemas.microsoft.com/office/powerpoint/2010/main" val="3590287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92727"/>
            <a:ext cx="3314700" cy="2447925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65" y="671946"/>
            <a:ext cx="5246544" cy="24384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67" y="3352800"/>
            <a:ext cx="6905625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cavity &amp; pharynx</a:t>
            </a:r>
            <a:endParaRPr lang="th-TH" dirty="0"/>
          </a:p>
        </p:txBody>
      </p:sp>
      <p:pic>
        <p:nvPicPr>
          <p:cNvPr id="4" name="Picture 3" descr="Fish_bone_in_oropharynx_762x595_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2" y="1673918"/>
            <a:ext cx="4838763" cy="37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IRIKIAT 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73918"/>
            <a:ext cx="4247456" cy="379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2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Esophagus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 &amp; Symptoms : Dysphagia, Odynophagia, Saliva pooling</a:t>
            </a:r>
          </a:p>
          <a:p>
            <a:r>
              <a:rPr lang="en-US" dirty="0"/>
              <a:t>Film x-ray : chest, neck (AP, lateral)</a:t>
            </a:r>
          </a:p>
          <a:p>
            <a:r>
              <a:rPr lang="en-US" dirty="0"/>
              <a:t>Treatment : </a:t>
            </a:r>
            <a:r>
              <a:rPr lang="en-US" dirty="0" err="1"/>
              <a:t>Esophagoscope</a:t>
            </a:r>
            <a:r>
              <a:rPr lang="en-US" dirty="0"/>
              <a:t> + remove FB</a:t>
            </a:r>
          </a:p>
          <a:p>
            <a:endParaRPr lang="en-US" dirty="0"/>
          </a:p>
          <a:p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465888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Emergency : sharp FB, Disc battery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57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3795" name="Picture 2" descr="D:\iphone\842GGLUF\IMG_42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49818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4819" name="Picture 2" descr="D:\iphone\842GGLUF\IMG_42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07124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5843" name="Picture 2" descr="D:\iphone\965TOGQJ\IMG_53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14286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6867" name="Picture 2" descr="D:\iphone\965TOGQJ\IMG_53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0162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 descr="C:\Users\Administrator\Documents\LungIndia_2013_30_2_166_110435_f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1228" t="66893" b="4161"/>
          <a:stretch>
            <a:fillRect/>
          </a:stretch>
        </p:blipFill>
        <p:spPr bwMode="auto">
          <a:xfrm>
            <a:off x="2857488" y="1357298"/>
            <a:ext cx="3000396" cy="4453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347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D:\test\IMG_03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377" r="7471" b="4620"/>
          <a:stretch/>
        </p:blipFill>
        <p:spPr bwMode="auto">
          <a:xfrm rot="5400000">
            <a:off x="1586093" y="942299"/>
            <a:ext cx="6031394" cy="48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79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C:\Users\Administrator\Pictures\2562-05-22\9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" t="15288" r="1169" b="16461"/>
          <a:stretch/>
        </p:blipFill>
        <p:spPr bwMode="auto">
          <a:xfrm>
            <a:off x="179512" y="1412776"/>
            <a:ext cx="8781608" cy="421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48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9939" name="Picture 2" descr="http://media.npr.org/assets/blogs/health/images/2010/05/buttonbattery-fa4603072f04c6f02dc7cbf750d1088ac53cf4a1-s6-c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56700" cy="6858000"/>
          </a:xfrm>
        </p:spPr>
      </p:pic>
    </p:spTree>
    <p:extLst>
      <p:ext uri="{BB962C8B-B14F-4D97-AF65-F5344CB8AC3E}">
        <p14:creationId xmlns:p14="http://schemas.microsoft.com/office/powerpoint/2010/main" val="5361533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7891" name="Content Placeholder 3" descr="8449922_600x3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785813"/>
            <a:ext cx="9129712" cy="5143500"/>
          </a:xfrm>
        </p:spPr>
      </p:pic>
    </p:spTree>
    <p:extLst>
      <p:ext uri="{BB962C8B-B14F-4D97-AF65-F5344CB8AC3E}">
        <p14:creationId xmlns:p14="http://schemas.microsoft.com/office/powerpoint/2010/main" val="4168833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sp>
        <p:nvSpPr>
          <p:cNvPr id="3891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8916" name="Content Placeholder 3" descr="Swallowed_disk_battery_one_week_21m_F_551082410_CR_3-7614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4068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40963" name="Picture 2" descr="http://m2.edcp.educ.ubc.ca/dontchoke/elementary/highslide/images/large/SafetyPi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052513"/>
            <a:ext cx="8243888" cy="4786312"/>
          </a:xfrm>
        </p:spPr>
      </p:pic>
    </p:spTree>
    <p:extLst>
      <p:ext uri="{BB962C8B-B14F-4D97-AF65-F5344CB8AC3E}">
        <p14:creationId xmlns:p14="http://schemas.microsoft.com/office/powerpoint/2010/main" val="1298766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 in Esophagus</a:t>
            </a:r>
            <a:endParaRPr lang="th-TH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72816"/>
            <a:ext cx="3834716" cy="28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ตัวแทนเนื้อหา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79418"/>
            <a:ext cx="4953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866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h-TH" altLang="th-TH" b="1" dirty="0" err="1"/>
              <a:t>Foreign</a:t>
            </a:r>
            <a:r>
              <a:rPr lang="th-TH" altLang="th-TH" b="1" dirty="0"/>
              <a:t> </a:t>
            </a:r>
            <a:r>
              <a:rPr lang="th-TH" altLang="th-TH" b="1" dirty="0" err="1"/>
              <a:t>bod</a:t>
            </a:r>
            <a:r>
              <a:rPr lang="en-US" altLang="th-TH" b="1" dirty="0"/>
              <a:t>y</a:t>
            </a:r>
            <a:r>
              <a:rPr lang="th-TH" altLang="th-TH" b="1" dirty="0"/>
              <a:t> </a:t>
            </a:r>
            <a:r>
              <a:rPr lang="th-TH" altLang="th-TH" b="1" dirty="0" err="1"/>
              <a:t>in</a:t>
            </a:r>
            <a:r>
              <a:rPr lang="th-TH" altLang="th-TH" b="1" dirty="0"/>
              <a:t> </a:t>
            </a:r>
            <a:r>
              <a:rPr lang="th-TH" altLang="th-TH" b="1" dirty="0" err="1"/>
              <a:t>the</a:t>
            </a:r>
            <a:r>
              <a:rPr lang="th-TH" altLang="th-TH" b="1" dirty="0"/>
              <a:t> </a:t>
            </a:r>
            <a:r>
              <a:rPr lang="th-TH" altLang="th-TH" b="1" dirty="0" err="1"/>
              <a:t>airway</a:t>
            </a:r>
            <a:endParaRPr lang="th-TH" alt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th-TH" u="sng" dirty="0"/>
              <a:t>The effect depends on</a:t>
            </a:r>
          </a:p>
          <a:p>
            <a:pPr eaLnBrk="1" hangingPunct="1"/>
            <a:r>
              <a:rPr lang="en-US" altLang="th-TH" dirty="0"/>
              <a:t>Site</a:t>
            </a:r>
          </a:p>
          <a:p>
            <a:pPr eaLnBrk="1" hangingPunct="1"/>
            <a:r>
              <a:rPr lang="en-US" altLang="th-TH" dirty="0"/>
              <a:t>Degree of obstruction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th-TH" dirty="0"/>
              <a:t>   - Complete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th-TH" dirty="0"/>
              <a:t>   - Partial</a:t>
            </a:r>
          </a:p>
          <a:p>
            <a:pPr eaLnBrk="1" hangingPunct="1"/>
            <a:r>
              <a:rPr lang="en-US" altLang="th-TH" dirty="0"/>
              <a:t>Duration</a:t>
            </a:r>
          </a:p>
          <a:p>
            <a:pPr eaLnBrk="1" hangingPunct="1"/>
            <a:endParaRPr lang="th-TH" altLang="th-TH" dirty="0"/>
          </a:p>
        </p:txBody>
      </p:sp>
      <p:sp>
        <p:nvSpPr>
          <p:cNvPr id="2560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th-TH" dirty="0"/>
              <a:t>- Aspiration</a:t>
            </a:r>
          </a:p>
          <a:p>
            <a:pPr>
              <a:buFont typeface="Wingdings" pitchFamily="2" charset="2"/>
              <a:buNone/>
            </a:pPr>
            <a:r>
              <a:rPr lang="en-US" altLang="th-TH" dirty="0"/>
              <a:t>- Sudden onset</a:t>
            </a:r>
          </a:p>
          <a:p>
            <a:pPr>
              <a:buFont typeface="Wingdings" pitchFamily="2" charset="2"/>
              <a:buNone/>
            </a:pPr>
            <a:r>
              <a:rPr lang="en-US" altLang="th-TH" dirty="0"/>
              <a:t>- Stridor</a:t>
            </a:r>
          </a:p>
          <a:p>
            <a:pPr>
              <a:buFont typeface="Wingdings" pitchFamily="2" charset="2"/>
              <a:buNone/>
            </a:pPr>
            <a:r>
              <a:rPr lang="en-US" altLang="th-TH" dirty="0"/>
              <a:t>- New onset asthma/not improved asthma</a:t>
            </a:r>
          </a:p>
          <a:p>
            <a:pPr>
              <a:buFont typeface="Wingdings" pitchFamily="2" charset="2"/>
              <a:buNone/>
            </a:pPr>
            <a:r>
              <a:rPr lang="en-US" altLang="th-TH" dirty="0"/>
              <a:t>- On and off pneumonia (same lobe)</a:t>
            </a:r>
          </a:p>
          <a:p>
            <a:pPr>
              <a:buFont typeface="Wingdings" pitchFamily="2" charset="2"/>
              <a:buNone/>
            </a:pPr>
            <a:r>
              <a:rPr lang="en-US" altLang="th-TH" dirty="0"/>
              <a:t>- Lung atelectasis</a:t>
            </a:r>
            <a:r>
              <a:rPr lang="th-TH" altLang="th-TH" dirty="0"/>
              <a:t> </a:t>
            </a:r>
          </a:p>
          <a:p>
            <a:pPr eaLnBrk="1" hangingPunct="1"/>
            <a:endParaRPr lang="en-US" altLang="th-TH" dirty="0">
              <a:solidFill>
                <a:srgbClr val="FFFF00"/>
              </a:solidFill>
            </a:endParaRPr>
          </a:p>
          <a:p>
            <a:pPr eaLnBrk="1" hangingPunct="1"/>
            <a:endParaRPr lang="en-US" altLang="th-TH" dirty="0">
              <a:solidFill>
                <a:srgbClr val="FFFF00"/>
              </a:solidFill>
            </a:endParaRPr>
          </a:p>
          <a:p>
            <a:pPr eaLnBrk="1" hangingPunct="1"/>
            <a:endParaRPr lang="th-TH" alt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39825"/>
          </a:xfrm>
        </p:spPr>
        <p:txBody>
          <a:bodyPr/>
          <a:lstStyle/>
          <a:p>
            <a:pPr algn="ctr" eaLnBrk="1" hangingPunct="1"/>
            <a:r>
              <a:rPr lang="th-TH" altLang="th-TH" dirty="0" err="1"/>
              <a:t>Symptoms</a:t>
            </a:r>
            <a:r>
              <a:rPr lang="th-TH" altLang="th-TH" dirty="0"/>
              <a:t> </a:t>
            </a:r>
            <a:r>
              <a:rPr lang="th-TH" altLang="th-TH" dirty="0" err="1"/>
              <a:t>of</a:t>
            </a:r>
            <a:r>
              <a:rPr lang="th-TH" altLang="th-TH" dirty="0"/>
              <a:t> </a:t>
            </a:r>
            <a:r>
              <a:rPr lang="th-TH" altLang="th-TH" dirty="0" err="1"/>
              <a:t>airway</a:t>
            </a:r>
            <a:r>
              <a:rPr lang="th-TH" altLang="th-TH" dirty="0"/>
              <a:t> </a:t>
            </a:r>
            <a:r>
              <a:rPr lang="th-TH" altLang="th-TH" dirty="0" err="1"/>
              <a:t>FB</a:t>
            </a:r>
            <a:endParaRPr lang="th-TH" altLang="th-TH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556792"/>
            <a:ext cx="8229600" cy="4530725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err="1">
                <a:latin typeface="+mj-lt"/>
              </a:rPr>
              <a:t>L</a:t>
            </a:r>
            <a:r>
              <a:rPr lang="th-TH" b="1" dirty="0" err="1">
                <a:latin typeface="+mj-lt"/>
              </a:rPr>
              <a:t>arynx</a:t>
            </a:r>
            <a:r>
              <a:rPr lang="th-TH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     </a:t>
            </a:r>
            <a:r>
              <a:rPr lang="en-US" dirty="0">
                <a:latin typeface="+mj-lt"/>
                <a:sym typeface="Wingdings" pitchFamily="2" charset="2"/>
              </a:rPr>
              <a:t></a:t>
            </a:r>
            <a:r>
              <a:rPr lang="th-TH" dirty="0">
                <a:latin typeface="+mj-lt"/>
              </a:rPr>
              <a:t> </a:t>
            </a:r>
            <a:r>
              <a:rPr lang="th-TH" dirty="0" err="1">
                <a:latin typeface="+mj-lt"/>
              </a:rPr>
              <a:t>stridor</a:t>
            </a:r>
            <a:r>
              <a:rPr lang="th-TH" dirty="0">
                <a:latin typeface="+mj-lt"/>
              </a:rPr>
              <a:t>, </a:t>
            </a:r>
            <a:r>
              <a:rPr lang="th-TH" dirty="0" err="1">
                <a:latin typeface="+mj-lt"/>
              </a:rPr>
              <a:t>aphonia</a:t>
            </a:r>
            <a:r>
              <a:rPr lang="th-TH" dirty="0">
                <a:latin typeface="+mj-lt"/>
              </a:rPr>
              <a:t>, </a:t>
            </a:r>
            <a:r>
              <a:rPr lang="th-TH" dirty="0" err="1">
                <a:latin typeface="+mj-lt"/>
              </a:rPr>
              <a:t>dyspnea</a:t>
            </a:r>
            <a:endParaRPr lang="th-TH" dirty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err="1">
                <a:latin typeface="+mj-lt"/>
              </a:rPr>
              <a:t>T</a:t>
            </a:r>
            <a:r>
              <a:rPr lang="th-TH" b="1" dirty="0" err="1">
                <a:latin typeface="+mj-lt"/>
              </a:rPr>
              <a:t>rachea</a:t>
            </a:r>
            <a:r>
              <a:rPr lang="th-TH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   </a:t>
            </a:r>
            <a:r>
              <a:rPr lang="en-US" dirty="0">
                <a:latin typeface="+mj-lt"/>
                <a:sym typeface="Wingdings" pitchFamily="2" charset="2"/>
              </a:rPr>
              <a:t></a:t>
            </a:r>
            <a:r>
              <a:rPr lang="th-TH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stridor</a:t>
            </a:r>
            <a:r>
              <a:rPr lang="en-US" dirty="0">
                <a:latin typeface="+mj-lt"/>
              </a:rPr>
              <a:t> </a:t>
            </a:r>
            <a:endParaRPr lang="th-TH" dirty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>
                <a:latin typeface="+mj-lt"/>
              </a:rPr>
              <a:t>B</a:t>
            </a:r>
            <a:r>
              <a:rPr lang="th-TH" b="1" dirty="0" err="1">
                <a:latin typeface="+mj-lt"/>
              </a:rPr>
              <a:t>ronch</a:t>
            </a:r>
            <a:r>
              <a:rPr lang="en-US" b="1" dirty="0">
                <a:latin typeface="+mj-lt"/>
              </a:rPr>
              <a:t>us </a:t>
            </a:r>
            <a:r>
              <a:rPr lang="en-US" dirty="0">
                <a:latin typeface="+mj-lt"/>
                <a:sym typeface="Wingdings" pitchFamily="2" charset="2"/>
              </a:rPr>
              <a:t></a:t>
            </a:r>
            <a:r>
              <a:rPr lang="th-TH" dirty="0">
                <a:latin typeface="+mj-lt"/>
              </a:rPr>
              <a:t> </a:t>
            </a:r>
            <a:r>
              <a:rPr lang="th-TH" dirty="0" err="1">
                <a:latin typeface="+mj-lt"/>
              </a:rPr>
              <a:t>cough</a:t>
            </a:r>
            <a:r>
              <a:rPr lang="th-TH" dirty="0">
                <a:latin typeface="+mj-lt"/>
              </a:rPr>
              <a:t>, </a:t>
            </a:r>
            <a:r>
              <a:rPr lang="th-TH" dirty="0" err="1">
                <a:latin typeface="+mj-lt"/>
              </a:rPr>
              <a:t>wheezing</a:t>
            </a:r>
            <a:r>
              <a:rPr lang="th-TH" dirty="0">
                <a:latin typeface="+mj-lt"/>
              </a:rPr>
              <a:t>, </a:t>
            </a:r>
            <a:r>
              <a:rPr lang="th-TH" dirty="0" err="1">
                <a:latin typeface="+mj-lt"/>
              </a:rPr>
              <a:t>dyspnea</a:t>
            </a:r>
            <a:r>
              <a:rPr lang="th-TH" dirty="0">
                <a:latin typeface="+mj-lt"/>
              </a:rPr>
              <a:t>, </a:t>
            </a:r>
            <a:r>
              <a:rPr lang="th-TH" dirty="0" err="1">
                <a:latin typeface="+mj-lt"/>
              </a:rPr>
              <a:t>decreased</a:t>
            </a:r>
            <a:r>
              <a:rPr lang="th-TH" dirty="0">
                <a:latin typeface="+mj-lt"/>
              </a:rPr>
              <a:t> </a:t>
            </a:r>
            <a:r>
              <a:rPr lang="th-TH" dirty="0" err="1">
                <a:latin typeface="+mj-lt"/>
              </a:rPr>
              <a:t>breath</a:t>
            </a:r>
            <a:r>
              <a:rPr lang="th-TH" dirty="0">
                <a:latin typeface="+mj-lt"/>
              </a:rPr>
              <a:t> </a:t>
            </a:r>
            <a:r>
              <a:rPr lang="th-TH" dirty="0" err="1">
                <a:latin typeface="+mj-lt"/>
              </a:rPr>
              <a:t>sound</a:t>
            </a:r>
            <a:endParaRPr lang="th-TH" dirty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th-TH" dirty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th-TH" dirty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err="1">
                <a:latin typeface="+mj-lt"/>
              </a:rPr>
              <a:t>L</a:t>
            </a:r>
            <a:r>
              <a:rPr lang="th-TH" dirty="0" err="1">
                <a:latin typeface="+mj-lt"/>
              </a:rPr>
              <a:t>ate</a:t>
            </a:r>
            <a:r>
              <a:rPr lang="th-TH" dirty="0">
                <a:latin typeface="+mj-lt"/>
              </a:rPr>
              <a:t> </a:t>
            </a:r>
            <a:r>
              <a:rPr lang="th-TH" dirty="0" err="1">
                <a:latin typeface="+mj-lt"/>
              </a:rPr>
              <a:t>complication</a:t>
            </a:r>
            <a:r>
              <a:rPr lang="th-TH" dirty="0">
                <a:latin typeface="+mj-lt"/>
              </a:rPr>
              <a:t> : </a:t>
            </a:r>
            <a:r>
              <a:rPr lang="th-TH" dirty="0" err="1">
                <a:latin typeface="+mj-lt"/>
              </a:rPr>
              <a:t>recurrent</a:t>
            </a:r>
            <a:r>
              <a:rPr lang="th-TH" dirty="0">
                <a:latin typeface="+mj-lt"/>
              </a:rPr>
              <a:t> </a:t>
            </a:r>
            <a:r>
              <a:rPr lang="th-TH" dirty="0" err="1">
                <a:latin typeface="+mj-lt"/>
              </a:rPr>
              <a:t>pneumonia</a:t>
            </a:r>
            <a:r>
              <a:rPr lang="th-TH" dirty="0">
                <a:latin typeface="+mj-lt"/>
              </a:rPr>
              <a:t>, </a:t>
            </a:r>
            <a:r>
              <a:rPr lang="th-TH" dirty="0" err="1">
                <a:latin typeface="+mj-lt"/>
              </a:rPr>
              <a:t>ateclectasis</a:t>
            </a:r>
            <a:r>
              <a:rPr lang="th-TH" dirty="0">
                <a:latin typeface="+mj-lt"/>
              </a:rPr>
              <a:t>, </a:t>
            </a:r>
            <a:r>
              <a:rPr lang="th-TH" dirty="0" err="1">
                <a:latin typeface="+mj-lt"/>
              </a:rPr>
              <a:t>bronchiectasis</a:t>
            </a:r>
            <a:endParaRPr lang="th-TH" dirty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th-TH" sz="2800" b="1" dirty="0"/>
          </a:p>
          <a:p>
            <a:pPr marL="36576" indent="0" eaLnBrk="1" fontAlgn="auto" hangingPunct="1">
              <a:spcAft>
                <a:spcPts val="0"/>
              </a:spcAft>
              <a:buNone/>
              <a:defRPr/>
            </a:pPr>
            <a:endParaRPr lang="th-TH" sz="2200" dirty="0"/>
          </a:p>
        </p:txBody>
      </p:sp>
    </p:spTree>
    <p:extLst>
      <p:ext uri="{BB962C8B-B14F-4D97-AF65-F5344CB8AC3E}">
        <p14:creationId xmlns:p14="http://schemas.microsoft.com/office/powerpoint/2010/main" val="2695470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airway obstruction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Complete obstruction is absolute emergency</a:t>
            </a:r>
          </a:p>
          <a:p>
            <a:r>
              <a:rPr lang="en-US" dirty="0"/>
              <a:t>Heimlich maneuver reduced mortality of acute obstruction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8406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 descr="C:\Users\Administrator\Documents\images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000108"/>
            <a:ext cx="5297681" cy="455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1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b="1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For infants, rescue breaths and chest compressions are recommended</a:t>
            </a:r>
          </a:p>
          <a:p>
            <a:r>
              <a:rPr lang="en-US" dirty="0"/>
              <a:t>Older than 1 year require gentle abdominal thrust while supine</a:t>
            </a:r>
          </a:p>
          <a:p>
            <a:r>
              <a:rPr lang="en-US" dirty="0"/>
              <a:t>Older children and adult are standing or sitting for Heimlich maneuver</a:t>
            </a:r>
          </a:p>
        </p:txBody>
      </p:sp>
    </p:spTree>
    <p:extLst>
      <p:ext uri="{BB962C8B-B14F-4D97-AF65-F5344CB8AC3E}">
        <p14:creationId xmlns:p14="http://schemas.microsoft.com/office/powerpoint/2010/main" val="1780799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27651" name="Picture 2" descr="http://4.bp.blogspot.com/-AHB1mMO8SYc/UZIDpg-nQDI/AAAAAAAAAJU/LylEI1akwTs/s400/Heimlich+Maneuver+for+all+ag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785225" cy="6289675"/>
          </a:xfrm>
        </p:spPr>
      </p:pic>
    </p:spTree>
    <p:extLst>
      <p:ext uri="{BB962C8B-B14F-4D97-AF65-F5344CB8AC3E}">
        <p14:creationId xmlns:p14="http://schemas.microsoft.com/office/powerpoint/2010/main" val="1627941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Abdominal thrust</a:t>
            </a:r>
            <a:endParaRPr lang="th-TH" sz="4800" dirty="0"/>
          </a:p>
        </p:txBody>
      </p:sp>
      <p:pic>
        <p:nvPicPr>
          <p:cNvPr id="2050" name="Picture 2" descr="C:\Users\Administrator\Downloads\md0532_img_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928802"/>
            <a:ext cx="6975653" cy="3723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05138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C:\Users\Administrator\Downloads\06_34442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7295620" cy="5467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9840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Heimlich maneuver</a:t>
            </a:r>
            <a:endParaRPr lang="th-TH" dirty="0"/>
          </a:p>
        </p:txBody>
      </p:sp>
      <p:pic>
        <p:nvPicPr>
          <p:cNvPr id="4" name="Content Placeholder 3" descr="C:\Users\Administrator\Downloads\X2604-H-1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3810000" cy="3067050"/>
          </a:xfrm>
          <a:prstGeom prst="rect">
            <a:avLst/>
          </a:prstGeom>
          <a:noFill/>
        </p:spPr>
      </p:pic>
      <p:pic>
        <p:nvPicPr>
          <p:cNvPr id="5" name="Picture 4" descr="C:\Users\Administrator\Downloads\ดาวน์โหลด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071678"/>
            <a:ext cx="4572032" cy="2768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8813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Laryngotracheal</a:t>
            </a:r>
            <a:r>
              <a:rPr lang="en-US" dirty="0"/>
              <a:t> foreign body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PA</a:t>
            </a:r>
          </a:p>
          <a:p>
            <a:r>
              <a:rPr lang="en-US" dirty="0"/>
              <a:t>Lateral soft tissue of neck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1949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Bronchial foreign body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PA</a:t>
            </a:r>
          </a:p>
          <a:p>
            <a:r>
              <a:rPr lang="en-US" dirty="0"/>
              <a:t>Lateral chest</a:t>
            </a:r>
          </a:p>
          <a:p>
            <a:r>
              <a:rPr lang="en-US" dirty="0"/>
              <a:t>May be normal radiograph or obstructive emphysema in early</a:t>
            </a:r>
          </a:p>
          <a:p>
            <a:r>
              <a:rPr lang="en-US" dirty="0"/>
              <a:t>Atelectasis or consolidation in late</a:t>
            </a:r>
          </a:p>
        </p:txBody>
      </p:sp>
    </p:spTree>
    <p:extLst>
      <p:ext uri="{BB962C8B-B14F-4D97-AF65-F5344CB8AC3E}">
        <p14:creationId xmlns:p14="http://schemas.microsoft.com/office/powerpoint/2010/main" val="3331386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39825"/>
          </a:xfrm>
          <a:noFill/>
          <a:ln/>
        </p:spPr>
        <p:txBody>
          <a:bodyPr lIns="91440" tIns="45720" rIns="91440" bIns="45720" anchorCtr="1"/>
          <a:lstStyle/>
          <a:p>
            <a:endParaRPr lang="en-US" sz="4800" b="1" dirty="0">
              <a:latin typeface="Angsana New" pitchFamily="18" charset="-34"/>
            </a:endParaRPr>
          </a:p>
        </p:txBody>
      </p:sp>
      <p:sp>
        <p:nvSpPr>
          <p:cNvPr id="1024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254125" y="1981200"/>
            <a:ext cx="3814763" cy="4114800"/>
          </a:xfrm>
        </p:spPr>
        <p:txBody>
          <a:bodyPr/>
          <a:lstStyle/>
          <a:p>
            <a:pPr>
              <a:buFontTx/>
              <a:buNone/>
            </a:pPr>
            <a:r>
              <a:rPr lang="th-TH" sz="3200"/>
              <a:t>									</a:t>
            </a:r>
          </a:p>
        </p:txBody>
      </p:sp>
      <p:pic>
        <p:nvPicPr>
          <p:cNvPr id="102407" name="Picture 7" descr="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1000108"/>
            <a:ext cx="3800500" cy="4564848"/>
          </a:xfrm>
          <a:ln/>
        </p:spPr>
      </p:pic>
      <p:pic>
        <p:nvPicPr>
          <p:cNvPr id="102408" name="Picture 8" descr="0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b="1880"/>
          <a:stretch>
            <a:fillRect/>
          </a:stretch>
        </p:blipFill>
        <p:spPr>
          <a:xfrm>
            <a:off x="4857752" y="1000108"/>
            <a:ext cx="3584858" cy="4513268"/>
          </a:xfrm>
          <a:noFill/>
          <a:ln/>
        </p:spPr>
      </p:pic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4786314" y="5572140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2257425" algn="l"/>
              </a:tabLst>
            </a:pPr>
            <a:r>
              <a:rPr lang="en-US" dirty="0"/>
              <a:t>Lateral view: Right middle lobe </a:t>
            </a:r>
            <a:r>
              <a:rPr lang="en-US" dirty="0" err="1"/>
              <a:t>atelectasis</a:t>
            </a:r>
            <a:r>
              <a:rPr lang="en-US" dirty="0"/>
              <a:t> </a:t>
            </a:r>
            <a:r>
              <a:rPr lang="en-US" sz="3200" dirty="0">
                <a:latin typeface="Angsana New" pitchFamily="18" charset="-34"/>
              </a:rPr>
              <a:t>	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500034" y="5715016"/>
            <a:ext cx="41434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PA : Right middle lobe </a:t>
            </a:r>
            <a:r>
              <a:rPr lang="en-US" dirty="0" err="1"/>
              <a:t>atelectasis</a:t>
            </a:r>
            <a:r>
              <a:rPr lang="en-US" dirty="0"/>
              <a:t>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975719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Rectangle 7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686800" cy="1139825"/>
          </a:xfrm>
          <a:noFill/>
          <a:ln/>
        </p:spPr>
        <p:txBody>
          <a:bodyPr lIns="91440" tIns="45720" rIns="91440" bIns="45720" anchorCtr="1"/>
          <a:lstStyle/>
          <a:p>
            <a:r>
              <a:rPr lang="en-US" sz="4800" dirty="0"/>
              <a:t>CXR: lateral </a:t>
            </a:r>
            <a:r>
              <a:rPr lang="en-US" sz="4800" dirty="0" err="1"/>
              <a:t>decubitus</a:t>
            </a:r>
            <a:endParaRPr lang="en-US" sz="4800" dirty="0"/>
          </a:p>
        </p:txBody>
      </p:sp>
      <p:pic>
        <p:nvPicPr>
          <p:cNvPr id="82948" name="Picture 4" descr="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285984" y="1357298"/>
            <a:ext cx="4373012" cy="5214974"/>
          </a:xfrm>
          <a:noFill/>
          <a:ln/>
        </p:spPr>
      </p:pic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5286348" y="4286256"/>
            <a:ext cx="38576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tabLst>
                <a:tab pos="2257425" algn="l"/>
              </a:tabLst>
            </a:pPr>
            <a:r>
              <a:rPr lang="en-US" sz="3200" dirty="0">
                <a:latin typeface="Angsana New" pitchFamily="18" charset="-34"/>
              </a:rPr>
              <a:t>		 </a:t>
            </a:r>
          </a:p>
        </p:txBody>
      </p:sp>
    </p:spTree>
    <p:extLst>
      <p:ext uri="{BB962C8B-B14F-4D97-AF65-F5344CB8AC3E}">
        <p14:creationId xmlns:p14="http://schemas.microsoft.com/office/powerpoint/2010/main" val="2318905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b="1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" y="1340768"/>
            <a:ext cx="9083121" cy="4149080"/>
          </a:xfrm>
        </p:spPr>
      </p:pic>
    </p:spTree>
    <p:extLst>
      <p:ext uri="{BB962C8B-B14F-4D97-AF65-F5344CB8AC3E}">
        <p14:creationId xmlns:p14="http://schemas.microsoft.com/office/powerpoint/2010/main" val="80999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Causes of Pediatric Airway Obstruction</a:t>
            </a:r>
            <a:endParaRPr lang="th-TH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8520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body in airway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8893514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31747" name="Content Placeholder 3" descr="fig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0801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 dirty="0"/>
              <a:t>Deep neck infection</a:t>
            </a:r>
            <a:endParaRPr lang="th-TH" altLang="th-TH" dirty="0"/>
          </a:p>
        </p:txBody>
      </p:sp>
      <p:pic>
        <p:nvPicPr>
          <p:cNvPr id="49155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268760"/>
            <a:ext cx="5400600" cy="5241659"/>
          </a:xfrm>
        </p:spPr>
      </p:pic>
    </p:spTree>
    <p:extLst>
      <p:ext uri="{BB962C8B-B14F-4D97-AF65-F5344CB8AC3E}">
        <p14:creationId xmlns:p14="http://schemas.microsoft.com/office/powerpoint/2010/main" val="35862002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 dirty="0"/>
              <a:t>Deep neck infection</a:t>
            </a:r>
            <a:endParaRPr lang="th-TH" altLang="th-TH" dirty="0"/>
          </a:p>
        </p:txBody>
      </p:sp>
      <p:sp>
        <p:nvSpPr>
          <p:cNvPr id="5017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th-TH" dirty="0" err="1"/>
              <a:t>Immunocompromise</a:t>
            </a:r>
            <a:endParaRPr lang="en-US" altLang="th-TH" dirty="0"/>
          </a:p>
          <a:p>
            <a:pPr eaLnBrk="1" hangingPunct="1">
              <a:defRPr/>
            </a:pPr>
            <a:r>
              <a:rPr lang="en-US" altLang="th-TH" dirty="0"/>
              <a:t>Dental caries</a:t>
            </a:r>
          </a:p>
          <a:p>
            <a:pPr eaLnBrk="1" hangingPunct="1">
              <a:defRPr/>
            </a:pPr>
            <a:r>
              <a:rPr lang="en-US" altLang="th-TH" dirty="0"/>
              <a:t>Trauma, FB</a:t>
            </a:r>
          </a:p>
          <a:p>
            <a:pPr marL="36512" indent="0" eaLnBrk="1" hangingPunct="1">
              <a:buFont typeface="Wingdings 2" pitchFamily="18" charset="2"/>
              <a:buNone/>
              <a:defRPr/>
            </a:pPr>
            <a:endParaRPr lang="th-TH" alt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305300" cy="4525963"/>
          </a:xfrm>
        </p:spPr>
        <p:txBody>
          <a:bodyPr/>
          <a:lstStyle/>
          <a:p>
            <a:pPr eaLnBrk="1" hangingPunct="1"/>
            <a:r>
              <a:rPr lang="en-US" altLang="th-TH" b="1" u="sng" dirty="0"/>
              <a:t>Fever</a:t>
            </a:r>
          </a:p>
          <a:p>
            <a:pPr eaLnBrk="1" hangingPunct="1"/>
            <a:r>
              <a:rPr lang="en-US" altLang="th-TH" b="1" u="sng" dirty="0"/>
              <a:t>Pain</a:t>
            </a:r>
          </a:p>
          <a:p>
            <a:pPr eaLnBrk="1" hangingPunct="1"/>
            <a:r>
              <a:rPr lang="en-US" altLang="th-TH" dirty="0"/>
              <a:t>Sore throat</a:t>
            </a:r>
          </a:p>
          <a:p>
            <a:pPr eaLnBrk="1" hangingPunct="1"/>
            <a:r>
              <a:rPr lang="en-US" altLang="th-TH" dirty="0"/>
              <a:t>Muffle voice</a:t>
            </a:r>
          </a:p>
          <a:p>
            <a:pPr eaLnBrk="1" hangingPunct="1"/>
            <a:r>
              <a:rPr lang="en-US" altLang="th-TH" dirty="0"/>
              <a:t>Dyspnea</a:t>
            </a:r>
          </a:p>
          <a:p>
            <a:pPr eaLnBrk="1" hangingPunct="1"/>
            <a:r>
              <a:rPr lang="en-US" altLang="th-TH" dirty="0"/>
              <a:t>Trismus</a:t>
            </a:r>
          </a:p>
          <a:p>
            <a:pPr eaLnBrk="1" hangingPunct="1"/>
            <a:r>
              <a:rPr lang="en-US" altLang="th-TH" dirty="0"/>
              <a:t>Dysphagia, Odynophagia</a:t>
            </a:r>
          </a:p>
          <a:p>
            <a:pPr eaLnBrk="1" hangingPunct="1"/>
            <a:r>
              <a:rPr lang="en-US" altLang="th-TH" dirty="0"/>
              <a:t>Stiff neck</a:t>
            </a:r>
          </a:p>
          <a:p>
            <a:pPr eaLnBrk="1" hangingPunct="1"/>
            <a:endParaRPr lang="th-TH" alt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 dirty="0"/>
          </a:p>
        </p:txBody>
      </p:sp>
      <p:pic>
        <p:nvPicPr>
          <p:cNvPr id="52227" name="Picture 2" descr="D:\iphone\858HDJES\IMG_31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4608513" cy="6143625"/>
          </a:xfrm>
        </p:spPr>
      </p:pic>
      <p:pic>
        <p:nvPicPr>
          <p:cNvPr id="52228" name="Picture 3" descr="D:\iphone\858HDJES\IMG_3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0" y="2537127"/>
            <a:ext cx="4857750" cy="3643313"/>
          </a:xfrm>
        </p:spPr>
      </p:pic>
      <p:sp>
        <p:nvSpPr>
          <p:cNvPr id="9" name="Rectangle 8"/>
          <p:cNvSpPr/>
          <p:nvPr/>
        </p:nvSpPr>
        <p:spPr>
          <a:xfrm rot="20551675">
            <a:off x="0" y="1785938"/>
            <a:ext cx="2214563" cy="4286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24400" y="1109361"/>
            <a:ext cx="425767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4000" b="1" dirty="0">
                <a:latin typeface="+mj-lt"/>
              </a:rPr>
              <a:t>Ludwig's angina</a:t>
            </a:r>
            <a:endParaRPr lang="th-TH" altLang="th-TH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2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Ludwig's angina</a:t>
            </a:r>
            <a:br>
              <a:rPr lang="th-TH" b="1" dirty="0"/>
            </a:br>
            <a:endParaRPr lang="th-TH" dirty="0"/>
          </a:p>
        </p:txBody>
      </p:sp>
      <p:sp>
        <p:nvSpPr>
          <p:cNvPr id="53251" name="Content Placeholder 5"/>
          <p:cNvSpPr>
            <a:spLocks noGrp="1"/>
          </p:cNvSpPr>
          <p:nvPr>
            <p:ph idx="1"/>
          </p:nvPr>
        </p:nvSpPr>
        <p:spPr>
          <a:xfrm>
            <a:off x="539750" y="1196975"/>
            <a:ext cx="8208714" cy="4525963"/>
          </a:xfrm>
        </p:spPr>
        <p:txBody>
          <a:bodyPr/>
          <a:lstStyle/>
          <a:p>
            <a:pPr eaLnBrk="1" hangingPunct="1"/>
            <a:r>
              <a:rPr lang="en-US" altLang="th-TH" dirty="0"/>
              <a:t>Rapid spreading cellulitis</a:t>
            </a:r>
          </a:p>
          <a:p>
            <a:pPr eaLnBrk="1" hangingPunct="1"/>
            <a:r>
              <a:rPr lang="en-US" altLang="th-TH" dirty="0"/>
              <a:t>Sublingual + bilateral Submandibular space</a:t>
            </a:r>
          </a:p>
        </p:txBody>
      </p:sp>
      <p:pic>
        <p:nvPicPr>
          <p:cNvPr id="53252" name="Picture 2" descr="http://radiographics.rsna.org/content/31/5/1215/F27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76600"/>
            <a:ext cx="3778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Fig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76600"/>
            <a:ext cx="38163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1746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54275" name="Picture 2" descr="http://www.ghorayeb.com/files/Ludwig_s_Angina_ENT_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81000"/>
            <a:ext cx="5715000" cy="6237287"/>
          </a:xfrm>
        </p:spPr>
      </p:pic>
    </p:spTree>
    <p:extLst>
      <p:ext uri="{BB962C8B-B14F-4D97-AF65-F5344CB8AC3E}">
        <p14:creationId xmlns:p14="http://schemas.microsoft.com/office/powerpoint/2010/main" val="14553117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 dirty="0"/>
              <a:t>Retropharyngeal abscess </a:t>
            </a:r>
            <a:endParaRPr lang="th-TH" altLang="th-TH" dirty="0"/>
          </a:p>
        </p:txBody>
      </p:sp>
      <p:pic>
        <p:nvPicPr>
          <p:cNvPr id="55299" name="Picture 2" descr="http://radiographics.rsna.org/content/19/3/583/F15.small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219200"/>
            <a:ext cx="4392613" cy="5476875"/>
          </a:xfrm>
        </p:spPr>
      </p:pic>
      <p:sp>
        <p:nvSpPr>
          <p:cNvPr id="55300" name="TextBox 2"/>
          <p:cNvSpPr txBox="1">
            <a:spLocks noChangeArrowheads="1"/>
          </p:cNvSpPr>
          <p:nvPr/>
        </p:nvSpPr>
        <p:spPr bwMode="auto">
          <a:xfrm>
            <a:off x="5335588" y="2924175"/>
            <a:ext cx="36487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800" dirty="0">
                <a:cs typeface="Angsana New" pitchFamily="18" charset="-34"/>
              </a:rPr>
              <a:t>- C2 &gt; 7 mm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800" dirty="0">
                <a:cs typeface="Angsana New" pitchFamily="18" charset="-34"/>
              </a:rPr>
              <a:t>- C6 &gt; 14 mm in </a:t>
            </a:r>
            <a:r>
              <a:rPr lang="en-US" altLang="th-TH" sz="2800" dirty="0" err="1">
                <a:cs typeface="Angsana New" pitchFamily="18" charset="-34"/>
              </a:rPr>
              <a:t>chlid</a:t>
            </a:r>
            <a:endParaRPr lang="en-US" altLang="th-TH" sz="2800" dirty="0">
              <a:cs typeface="Angsana New" pitchFamily="18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800" dirty="0">
                <a:cs typeface="Angsana New" pitchFamily="18" charset="-34"/>
              </a:rPr>
              <a:t>        &gt; 22 mm in adult</a:t>
            </a:r>
            <a:endParaRPr lang="th-TH" altLang="th-TH" sz="2800" dirty="0">
              <a:cs typeface="Angsana New" pitchFamily="18" charset="-34"/>
            </a:endParaRPr>
          </a:p>
        </p:txBody>
      </p:sp>
      <p:sp>
        <p:nvSpPr>
          <p:cNvPr id="55301" name="TextBox 3"/>
          <p:cNvSpPr txBox="1">
            <a:spLocks noChangeArrowheads="1"/>
          </p:cNvSpPr>
          <p:nvPr/>
        </p:nvSpPr>
        <p:spPr bwMode="auto">
          <a:xfrm>
            <a:off x="5076825" y="1700213"/>
            <a:ext cx="4067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800" dirty="0">
                <a:latin typeface="+mn-lt"/>
                <a:cs typeface="Angsana New" pitchFamily="18" charset="-34"/>
              </a:rPr>
              <a:t>Film lateral soft tissue neck</a:t>
            </a:r>
          </a:p>
        </p:txBody>
      </p:sp>
    </p:spTree>
    <p:extLst>
      <p:ext uri="{BB962C8B-B14F-4D97-AF65-F5344CB8AC3E}">
        <p14:creationId xmlns:p14="http://schemas.microsoft.com/office/powerpoint/2010/main" val="14036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th-TH" sz="3600" dirty="0"/>
              <a:t>Retropharyngeal space abscess</a:t>
            </a:r>
            <a:endParaRPr lang="th-TH" altLang="th-TH" sz="3600" dirty="0"/>
          </a:p>
        </p:txBody>
      </p:sp>
      <p:pic>
        <p:nvPicPr>
          <p:cNvPr id="5632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575"/>
            <a:ext cx="4464050" cy="3462338"/>
          </a:xfrm>
        </p:spPr>
      </p:pic>
      <p:pic>
        <p:nvPicPr>
          <p:cNvPr id="56324" name="Picture 7" descr="imagesCANK0H0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989138"/>
            <a:ext cx="4140200" cy="3597275"/>
          </a:xfrm>
        </p:spPr>
      </p:pic>
    </p:spTree>
    <p:extLst>
      <p:ext uri="{BB962C8B-B14F-4D97-AF65-F5344CB8AC3E}">
        <p14:creationId xmlns:p14="http://schemas.microsoft.com/office/powerpoint/2010/main" val="9758265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802562" cy="1152525"/>
          </a:xfrm>
        </p:spPr>
        <p:txBody>
          <a:bodyPr/>
          <a:lstStyle/>
          <a:p>
            <a:r>
              <a:rPr lang="en-US" altLang="th-TH" sz="4000" dirty="0" err="1"/>
              <a:t>Parapharyngeal</a:t>
            </a:r>
            <a:r>
              <a:rPr lang="en-US" altLang="th-TH" sz="4000" dirty="0"/>
              <a:t> space abscess</a:t>
            </a:r>
            <a:endParaRPr lang="th-TH" altLang="th-TH" sz="4000" dirty="0"/>
          </a:p>
        </p:txBody>
      </p:sp>
      <p:pic>
        <p:nvPicPr>
          <p:cNvPr id="5939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96975"/>
            <a:ext cx="4249737" cy="5256213"/>
          </a:xfrm>
        </p:spPr>
      </p:pic>
      <p:sp>
        <p:nvSpPr>
          <p:cNvPr id="59396" name="ตัวแทนเนื้อหา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h-TH" altLang="th-TH"/>
          </a:p>
        </p:txBody>
      </p:sp>
      <p:sp>
        <p:nvSpPr>
          <p:cNvPr id="59397" name="ตัวแทนเนื้อหา 2"/>
          <p:cNvSpPr>
            <a:spLocks noGrp="1"/>
          </p:cNvSpPr>
          <p:nvPr>
            <p:ph sz="quarter" idx="3"/>
          </p:nvPr>
        </p:nvSpPr>
        <p:spPr>
          <a:xfrm>
            <a:off x="5003800" y="4114800"/>
            <a:ext cx="3683000" cy="1981200"/>
          </a:xfrm>
        </p:spPr>
        <p:txBody>
          <a:bodyPr/>
          <a:lstStyle/>
          <a:p>
            <a:pPr marL="34925" indent="0">
              <a:buFont typeface="Wingdings 2" pitchFamily="18" charset="2"/>
              <a:buNone/>
            </a:pPr>
            <a:r>
              <a:rPr lang="en-US" altLang="th-TH" sz="2000" dirty="0"/>
              <a:t>- </a:t>
            </a:r>
            <a:r>
              <a:rPr lang="en-US" altLang="th-TH" sz="2000" dirty="0" err="1"/>
              <a:t>trismus</a:t>
            </a:r>
            <a:endParaRPr lang="en-US" altLang="th-TH" sz="2000" dirty="0"/>
          </a:p>
          <a:p>
            <a:pPr marL="34925" indent="0">
              <a:buFont typeface="Wingdings 2" pitchFamily="18" charset="2"/>
              <a:buNone/>
            </a:pPr>
            <a:r>
              <a:rPr lang="en-US" altLang="th-TH" sz="2000" dirty="0"/>
              <a:t>- swelling of angle of mandible</a:t>
            </a:r>
          </a:p>
          <a:p>
            <a:pPr marL="34925" indent="0">
              <a:buFont typeface="Wingdings 2" pitchFamily="18" charset="2"/>
              <a:buNone/>
            </a:pPr>
            <a:r>
              <a:rPr lang="en-US" altLang="th-TH" sz="2000" dirty="0"/>
              <a:t>- bulging of lateral pharyngeal wall toward midline</a:t>
            </a:r>
            <a:endParaRPr lang="th-TH" altLang="th-TH" sz="2000" dirty="0"/>
          </a:p>
        </p:txBody>
      </p:sp>
      <p:pic>
        <p:nvPicPr>
          <p:cNvPr id="59398" name="Picture 4" descr="parapharyngeal absces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196975"/>
            <a:ext cx="39322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205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Above level of larynx</a:t>
            </a:r>
            <a:endParaRPr lang="th-TH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06057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31988"/>
            <a:ext cx="4062412" cy="4675187"/>
          </a:xfrm>
        </p:spPr>
      </p:pic>
      <p:pic>
        <p:nvPicPr>
          <p:cNvPr id="6041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573463"/>
            <a:ext cx="4038600" cy="2808287"/>
          </a:xfrm>
        </p:spPr>
      </p:pic>
      <p:pic>
        <p:nvPicPr>
          <p:cNvPr id="60420" name="Picture 10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3375"/>
            <a:ext cx="4106863" cy="2957513"/>
          </a:xfrm>
        </p:spPr>
      </p:pic>
      <p:sp>
        <p:nvSpPr>
          <p:cNvPr id="60421" name="Text Box 13"/>
          <p:cNvSpPr txBox="1">
            <a:spLocks noChangeArrowheads="1"/>
          </p:cNvSpPr>
          <p:nvPr/>
        </p:nvSpPr>
        <p:spPr bwMode="auto">
          <a:xfrm>
            <a:off x="1187450" y="620713"/>
            <a:ext cx="30972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cs typeface="Angsana New" pitchFamily="18" charset="-34"/>
            </a:endParaRPr>
          </a:p>
        </p:txBody>
      </p:sp>
      <p:sp>
        <p:nvSpPr>
          <p:cNvPr id="60422" name="Text Box 14"/>
          <p:cNvSpPr txBox="1">
            <a:spLocks noChangeArrowheads="1"/>
          </p:cNvSpPr>
          <p:nvPr/>
        </p:nvSpPr>
        <p:spPr bwMode="auto">
          <a:xfrm>
            <a:off x="323850" y="620713"/>
            <a:ext cx="67643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4000" dirty="0">
                <a:latin typeface="+mj-lt"/>
                <a:cs typeface="Angsana New" pitchFamily="18" charset="-34"/>
              </a:rPr>
              <a:t>Masticator</a:t>
            </a:r>
            <a:r>
              <a:rPr lang="en-US" altLang="th-TH" sz="2800" dirty="0">
                <a:latin typeface="+mj-lt"/>
                <a:cs typeface="Angsana New" pitchFamily="18" charset="-34"/>
              </a:rPr>
              <a:t> </a:t>
            </a:r>
            <a:r>
              <a:rPr lang="en-US" altLang="th-TH" sz="4000" dirty="0">
                <a:latin typeface="+mj-lt"/>
                <a:cs typeface="Angsana New" pitchFamily="18" charset="-34"/>
              </a:rPr>
              <a:t>space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4000" dirty="0">
                <a:latin typeface="+mj-lt"/>
                <a:cs typeface="Angsana New" pitchFamily="18" charset="-34"/>
              </a:rPr>
              <a:t>abscess</a:t>
            </a:r>
            <a:endParaRPr lang="th-TH" altLang="th-TH" sz="4000" dirty="0">
              <a:latin typeface="+mj-lt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46495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467600" cy="1143000"/>
          </a:xfrm>
        </p:spPr>
        <p:txBody>
          <a:bodyPr/>
          <a:lstStyle/>
          <a:p>
            <a:r>
              <a:rPr lang="en-US" altLang="th-TH" dirty="0"/>
              <a:t>Buccal space abscess</a:t>
            </a:r>
            <a:endParaRPr lang="th-TH" altLang="th-TH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 altLang="th-TH"/>
          </a:p>
        </p:txBody>
      </p:sp>
      <p:pic>
        <p:nvPicPr>
          <p:cNvPr id="61444" name="Picture 4" descr="PICT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3900"/>
            <a:ext cx="44958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PICT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5013"/>
            <a:ext cx="4398963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655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931150" cy="1143000"/>
          </a:xfrm>
        </p:spPr>
        <p:txBody>
          <a:bodyPr/>
          <a:lstStyle/>
          <a:p>
            <a:r>
              <a:rPr lang="en-US" altLang="th-TH" sz="4400"/>
              <a:t>Submandibular space abscess</a:t>
            </a:r>
            <a:endParaRPr lang="th-TH" altLang="th-TH" sz="4400"/>
          </a:p>
        </p:txBody>
      </p:sp>
      <p:sp>
        <p:nvSpPr>
          <p:cNvPr id="62467" name="AutoShape 5" descr="Z"/>
          <p:cNvSpPr>
            <a:spLocks noChangeAspect="1" noChangeArrowheads="1"/>
          </p:cNvSpPr>
          <p:nvPr/>
        </p:nvSpPr>
        <p:spPr bwMode="auto">
          <a:xfrm>
            <a:off x="115888" y="46038"/>
            <a:ext cx="1914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cs typeface="Angsana New" pitchFamily="18" charset="-34"/>
            </a:endParaRPr>
          </a:p>
        </p:txBody>
      </p:sp>
      <p:sp>
        <p:nvSpPr>
          <p:cNvPr id="62468" name="AutoShape 7" descr="Z"/>
          <p:cNvSpPr>
            <a:spLocks noChangeAspect="1" noChangeArrowheads="1"/>
          </p:cNvSpPr>
          <p:nvPr/>
        </p:nvSpPr>
        <p:spPr bwMode="auto">
          <a:xfrm>
            <a:off x="115888" y="46038"/>
            <a:ext cx="1914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cs typeface="Angsana New" pitchFamily="18" charset="-34"/>
            </a:endParaRPr>
          </a:p>
        </p:txBody>
      </p:sp>
      <p:sp>
        <p:nvSpPr>
          <p:cNvPr id="62469" name="AutoShape 9" descr="Z"/>
          <p:cNvSpPr>
            <a:spLocks noChangeAspect="1" noChangeArrowheads="1"/>
          </p:cNvSpPr>
          <p:nvPr/>
        </p:nvSpPr>
        <p:spPr bwMode="auto">
          <a:xfrm>
            <a:off x="115888" y="46038"/>
            <a:ext cx="1914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○"/>
              <a:defRPr sz="24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LilyUPC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cs typeface="Angsana New" pitchFamily="18" charset="-34"/>
            </a:endParaRPr>
          </a:p>
        </p:txBody>
      </p:sp>
      <p:pic>
        <p:nvPicPr>
          <p:cNvPr id="62470" name="Picture 10" descr="untitl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205038"/>
            <a:ext cx="5181600" cy="3225800"/>
          </a:xfrm>
        </p:spPr>
      </p:pic>
    </p:spTree>
    <p:extLst>
      <p:ext uri="{BB962C8B-B14F-4D97-AF65-F5344CB8AC3E}">
        <p14:creationId xmlns:p14="http://schemas.microsoft.com/office/powerpoint/2010/main" val="20968023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1143000"/>
          </a:xfrm>
        </p:spPr>
        <p:txBody>
          <a:bodyPr/>
          <a:lstStyle/>
          <a:p>
            <a:pPr algn="ctr"/>
            <a:r>
              <a:rPr lang="en-US" altLang="th-TH" dirty="0" err="1"/>
              <a:t>Peritonsillar</a:t>
            </a:r>
            <a:r>
              <a:rPr lang="en-US" altLang="th-TH" dirty="0"/>
              <a:t> space abscess</a:t>
            </a:r>
            <a:endParaRPr lang="th-TH" altLang="th-TH" dirty="0"/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341438"/>
            <a:ext cx="5400675" cy="3311525"/>
          </a:xfrm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33825"/>
            <a:ext cx="43561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8936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467600" cy="1143000"/>
          </a:xfrm>
        </p:spPr>
        <p:txBody>
          <a:bodyPr/>
          <a:lstStyle/>
          <a:p>
            <a:pPr algn="ctr" eaLnBrk="1" hangingPunct="1"/>
            <a:r>
              <a:rPr lang="en-US" altLang="th-TH" dirty="0">
                <a:solidFill>
                  <a:srgbClr val="FFFF66"/>
                </a:solidFill>
              </a:rPr>
              <a:t>  </a:t>
            </a:r>
            <a:r>
              <a:rPr lang="en-US" altLang="th-TH" dirty="0" err="1"/>
              <a:t>Peritonsillar</a:t>
            </a:r>
            <a:r>
              <a:rPr lang="en-US" altLang="th-TH" dirty="0"/>
              <a:t> space abscess</a:t>
            </a:r>
            <a:endParaRPr lang="th-TH" altLang="th-TH" dirty="0"/>
          </a:p>
        </p:txBody>
      </p:sp>
      <p:pic>
        <p:nvPicPr>
          <p:cNvPr id="58371" name="Content Placeholder 3" descr="quins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2997200"/>
            <a:ext cx="4824412" cy="3527425"/>
          </a:xfrm>
        </p:spPr>
      </p:pic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1036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2813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r>
              <a:rPr lang="en-US" altLang="th-TH" sz="4400" dirty="0"/>
              <a:t>Treatment of Deep neck infection</a:t>
            </a:r>
            <a:endParaRPr lang="th-TH" altLang="th-TH" sz="4400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sz="3200" dirty="0"/>
              <a:t>1.   Airway management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sz="3200" dirty="0"/>
              <a:t>2.   IV Antibiotic </a:t>
            </a: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en-US" sz="3200" dirty="0"/>
              <a:t>3.   I&amp;D</a:t>
            </a:r>
            <a:r>
              <a:rPr lang="th-TH" sz="3200" dirty="0"/>
              <a:t> </a:t>
            </a:r>
            <a:endParaRPr lang="en-US" sz="3200" dirty="0"/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3200" dirty="0"/>
              <a:t>4.   Control underlying diseases : DM, </a:t>
            </a:r>
            <a:r>
              <a:rPr lang="en-US" altLang="th-TH" dirty="0" err="1"/>
              <a:t>Immunocompromise</a:t>
            </a:r>
            <a:endParaRPr lang="en-US" sz="3200" dirty="0"/>
          </a:p>
          <a:p>
            <a:pPr marL="609600" indent="-609600">
              <a:lnSpc>
                <a:spcPct val="90000"/>
              </a:lnSpc>
              <a:buFont typeface="Symbol" pitchFamily="18" charset="2"/>
              <a:buNone/>
              <a:defRPr/>
            </a:pPr>
            <a:r>
              <a:rPr lang="en-US" sz="3200" dirty="0"/>
              <a:t>5.   Dental treatment, Oral hygiene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6862619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 emergencies (Nose)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Epistaxis</a:t>
            </a:r>
          </a:p>
          <a:p>
            <a:r>
              <a:rPr lang="en-US" dirty="0"/>
              <a:t>Sinusitis with complications</a:t>
            </a:r>
          </a:p>
          <a:p>
            <a:r>
              <a:rPr lang="en-US" dirty="0"/>
              <a:t>Nasal bone fracture</a:t>
            </a:r>
          </a:p>
        </p:txBody>
      </p:sp>
    </p:spTree>
    <p:extLst>
      <p:ext uri="{BB962C8B-B14F-4D97-AF65-F5344CB8AC3E}">
        <p14:creationId xmlns:p14="http://schemas.microsoft.com/office/powerpoint/2010/main" val="20440425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 dirty="0"/>
              <a:t>Epistaxis</a:t>
            </a:r>
            <a:endParaRPr lang="th-TH" altLang="th-TH" dirty="0"/>
          </a:p>
        </p:txBody>
      </p:sp>
      <p:sp>
        <p:nvSpPr>
          <p:cNvPr id="71683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altLang="th-TH" sz="2800" u="sng" dirty="0"/>
              <a:t>Anterior bleeding</a:t>
            </a:r>
            <a:endParaRPr lang="en-GB" altLang="th-TH" sz="2800" dirty="0"/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th-TH" sz="2800" dirty="0"/>
              <a:t>Little’s area</a:t>
            </a:r>
          </a:p>
          <a:p>
            <a:pPr eaLnBrk="1" hangingPunct="1"/>
            <a:endParaRPr lang="th-TH" altLang="th-TH" dirty="0"/>
          </a:p>
        </p:txBody>
      </p:sp>
      <p:sp>
        <p:nvSpPr>
          <p:cNvPr id="71684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altLang="th-TH" sz="2800" u="sng" dirty="0"/>
              <a:t>Posterior bleeding</a:t>
            </a:r>
            <a:endParaRPr lang="en-GB" altLang="th-TH" sz="2800" dirty="0"/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th-TH" sz="2800" dirty="0"/>
              <a:t>Elderly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th-TH" sz="2800" dirty="0"/>
              <a:t>Medical comorbidities 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th-TH" sz="2800" dirty="0"/>
              <a:t>More severe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th-TH" sz="2800" dirty="0"/>
              <a:t>Admission</a:t>
            </a:r>
          </a:p>
          <a:p>
            <a:pPr eaLnBrk="1" hangingPunct="1"/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4057900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C:\Users\User\Desktop\prepare lecture\ScreenHunter_16 Jan. 09 18.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53399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816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23" y="289382"/>
            <a:ext cx="4483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29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0"/>
            <a:ext cx="9157648" cy="6858000"/>
          </a:xfrm>
        </p:spPr>
      </p:pic>
    </p:spTree>
    <p:extLst>
      <p:ext uri="{BB962C8B-B14F-4D97-AF65-F5344CB8AC3E}">
        <p14:creationId xmlns:p14="http://schemas.microsoft.com/office/powerpoint/2010/main" val="3936308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th-TH" dirty="0"/>
              <a:t>Causes</a:t>
            </a:r>
            <a:endParaRPr lang="th-TH" altLang="th-TH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en-US" altLang="th-TH" b="1" u="sng" dirty="0"/>
              <a:t>Local</a:t>
            </a:r>
          </a:p>
          <a:p>
            <a:r>
              <a:rPr lang="en-US" altLang="th-TH" dirty="0"/>
              <a:t>Spontaneous</a:t>
            </a:r>
          </a:p>
          <a:p>
            <a:pPr eaLnBrk="1" hangingPunct="1"/>
            <a:r>
              <a:rPr lang="en-US" altLang="th-TH" dirty="0"/>
              <a:t>Trauma</a:t>
            </a:r>
          </a:p>
          <a:p>
            <a:pPr eaLnBrk="1" hangingPunct="1"/>
            <a:r>
              <a:rPr lang="en-US" altLang="th-TH" dirty="0"/>
              <a:t>Structural</a:t>
            </a:r>
          </a:p>
          <a:p>
            <a:pPr eaLnBrk="1" hangingPunct="1"/>
            <a:r>
              <a:rPr lang="en-US" altLang="th-TH" dirty="0"/>
              <a:t>Inflammatory/Infection disease</a:t>
            </a:r>
          </a:p>
          <a:p>
            <a:pPr eaLnBrk="1" hangingPunct="1"/>
            <a:r>
              <a:rPr lang="en-US" altLang="th-TH" dirty="0"/>
              <a:t>Granulomatous disease</a:t>
            </a:r>
          </a:p>
          <a:p>
            <a:pPr eaLnBrk="1" hangingPunct="1"/>
            <a:r>
              <a:rPr lang="en-US" altLang="th-TH" dirty="0"/>
              <a:t>Tumor</a:t>
            </a:r>
          </a:p>
          <a:p>
            <a:pPr eaLnBrk="1" hangingPunct="1"/>
            <a:r>
              <a:rPr lang="en-US" altLang="th-TH" dirty="0"/>
              <a:t>Drug</a:t>
            </a:r>
          </a:p>
          <a:p>
            <a:pPr eaLnBrk="1" hangingPunct="1"/>
            <a:endParaRPr lang="en-US" altLang="th-TH" b="1" dirty="0"/>
          </a:p>
          <a:p>
            <a:pPr eaLnBrk="1" hangingPunct="1">
              <a:buFont typeface="Wingdings 2" pitchFamily="18" charset="2"/>
              <a:buNone/>
            </a:pPr>
            <a:endParaRPr lang="en-US" altLang="th-TH" b="1" u="sng" dirty="0"/>
          </a:p>
          <a:p>
            <a:pPr eaLnBrk="1" hangingPunct="1"/>
            <a:endParaRPr lang="th-TH" altLang="th-TH" dirty="0"/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en-US" altLang="th-TH" b="1" u="sng" dirty="0"/>
              <a:t>Systemic</a:t>
            </a:r>
          </a:p>
          <a:p>
            <a:r>
              <a:rPr lang="en-US" altLang="th-TH" dirty="0"/>
              <a:t>Hypertension</a:t>
            </a:r>
          </a:p>
          <a:p>
            <a:pPr eaLnBrk="1" hangingPunct="1"/>
            <a:r>
              <a:rPr lang="en-US" altLang="th-TH" dirty="0"/>
              <a:t>Leukemia</a:t>
            </a:r>
          </a:p>
          <a:p>
            <a:pPr eaLnBrk="1" hangingPunct="1"/>
            <a:r>
              <a:rPr lang="en-US" altLang="th-TH" dirty="0"/>
              <a:t>Coagulation deficit</a:t>
            </a:r>
          </a:p>
          <a:p>
            <a:pPr eaLnBrk="1" hangingPunct="1"/>
            <a:r>
              <a:rPr lang="en-US" altLang="th-TH" dirty="0"/>
              <a:t>Vascular disease</a:t>
            </a:r>
          </a:p>
          <a:p>
            <a:pPr eaLnBrk="1" hangingPunct="1"/>
            <a:r>
              <a:rPr lang="en-US" altLang="th-TH" dirty="0"/>
              <a:t>Cardiovascular conditions</a:t>
            </a:r>
          </a:p>
          <a:p>
            <a:pPr eaLnBrk="1" hangingPunct="1"/>
            <a:r>
              <a:rPr lang="en-US" altLang="th-TH" dirty="0"/>
              <a:t>Organ failure</a:t>
            </a:r>
          </a:p>
          <a:p>
            <a:pPr eaLnBrk="1" hangingPunct="1"/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1239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88" y="1571625"/>
            <a:ext cx="8229600" cy="4495800"/>
          </a:xfrm>
        </p:spPr>
        <p:txBody>
          <a:bodyPr>
            <a:normAutofit/>
          </a:bodyPr>
          <a:lstStyle/>
          <a:p>
            <a:r>
              <a:rPr lang="en-US" dirty="0"/>
              <a:t>Evaluate primary survey (ABC)</a:t>
            </a:r>
          </a:p>
          <a:p>
            <a:pPr eaLnBrk="1" hangingPunct="1"/>
            <a:r>
              <a:rPr lang="en-US" dirty="0"/>
              <a:t>Localize site</a:t>
            </a:r>
          </a:p>
          <a:p>
            <a:pPr eaLnBrk="1" hangingPunct="1"/>
            <a:r>
              <a:rPr lang="en-US" dirty="0"/>
              <a:t>A history of nosebleed (Causes)</a:t>
            </a:r>
          </a:p>
          <a:p>
            <a:pPr eaLnBrk="1" hangingPunct="1"/>
            <a:r>
              <a:rPr lang="en-US" dirty="0"/>
              <a:t>Stop bleed</a:t>
            </a:r>
          </a:p>
          <a:p>
            <a:pPr marL="0" indent="0" eaLnBrk="1" hangingPunct="1">
              <a:buNone/>
            </a:pPr>
            <a:r>
              <a:rPr lang="en-US" sz="2000" dirty="0"/>
              <a:t> - Medication</a:t>
            </a:r>
          </a:p>
          <a:p>
            <a:pPr marL="0" indent="0">
              <a:buNone/>
            </a:pPr>
            <a:r>
              <a:rPr lang="en-US" sz="2000" dirty="0"/>
              <a:t> - Cautery</a:t>
            </a:r>
          </a:p>
          <a:p>
            <a:pPr marL="0" indent="0">
              <a:buNone/>
            </a:pPr>
            <a:r>
              <a:rPr lang="en-US" sz="2000" dirty="0"/>
              <a:t> - Nasal packing</a:t>
            </a:r>
          </a:p>
          <a:p>
            <a:pPr marL="0" indent="0">
              <a:buNone/>
            </a:pPr>
            <a:r>
              <a:rPr lang="en-US" sz="2000" dirty="0"/>
              <a:t> - Ligation </a:t>
            </a:r>
          </a:p>
          <a:p>
            <a:pPr marL="0" indent="0">
              <a:buNone/>
            </a:pPr>
            <a:r>
              <a:rPr lang="en-US" sz="2000" dirty="0"/>
              <a:t> - Embolization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Management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699915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/>
          </a:p>
        </p:txBody>
      </p:sp>
      <p:pic>
        <p:nvPicPr>
          <p:cNvPr id="74755" name="Picture 2" descr="https://www.proceduresconsult.jp/UploadedImages/pcj_0085_00000761_100000_large_121020101646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275663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th-TH" dirty="0"/>
            </a:br>
            <a:r>
              <a:rPr lang="en-US" altLang="th-TH" dirty="0"/>
              <a:t>Anterior nasal packing</a:t>
            </a:r>
            <a:br>
              <a:rPr lang="th-TH" altLang="th-TH" dirty="0"/>
            </a:br>
            <a:endParaRPr lang="th-TH" altLang="th-TH" dirty="0"/>
          </a:p>
        </p:txBody>
      </p:sp>
      <p:pic>
        <p:nvPicPr>
          <p:cNvPr id="76803" name="Picture 4" descr="imagesCAX8GCY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00213"/>
            <a:ext cx="4176713" cy="3128962"/>
          </a:xfrm>
        </p:spPr>
      </p:pic>
      <p:pic>
        <p:nvPicPr>
          <p:cNvPr id="76804" name="Picture 6" descr="imagesCANEE4X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725613"/>
            <a:ext cx="4321175" cy="3236912"/>
          </a:xfrm>
        </p:spPr>
      </p:pic>
    </p:spTree>
    <p:extLst>
      <p:ext uri="{BB962C8B-B14F-4D97-AF65-F5344CB8AC3E}">
        <p14:creationId xmlns:p14="http://schemas.microsoft.com/office/powerpoint/2010/main" val="41185763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h-TH" dirty="0"/>
              <a:t>Anterior nasal packing</a:t>
            </a:r>
            <a:endParaRPr lang="th-TH" altLang="th-TH" dirty="0"/>
          </a:p>
        </p:txBody>
      </p:sp>
      <p:pic>
        <p:nvPicPr>
          <p:cNvPr id="77827" name="Picture 6" descr="79926-79932-80526-1099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989138"/>
            <a:ext cx="3073400" cy="3629025"/>
          </a:xfrm>
        </p:spPr>
      </p:pic>
      <p:pic>
        <p:nvPicPr>
          <p:cNvPr id="77828" name="Picture 6" descr="C:\Users\User\Desktop\prepare lecture\ScreenHunter_20 Jan. 09 18.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4675"/>
            <a:ext cx="5400675" cy="3960813"/>
          </a:xfrm>
          <a:noFill/>
        </p:spPr>
      </p:pic>
    </p:spTree>
    <p:extLst>
      <p:ext uri="{BB962C8B-B14F-4D97-AF65-F5344CB8AC3E}">
        <p14:creationId xmlns:p14="http://schemas.microsoft.com/office/powerpoint/2010/main" val="28985484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/>
          </a:p>
        </p:txBody>
      </p:sp>
      <p:sp>
        <p:nvSpPr>
          <p:cNvPr id="7987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altLang="th-TH"/>
          </a:p>
        </p:txBody>
      </p:sp>
      <p:pic>
        <p:nvPicPr>
          <p:cNvPr id="79876" name="Picture 5" descr="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8"/>
          <a:stretch>
            <a:fillRect/>
          </a:stretch>
        </p:blipFill>
        <p:spPr bwMode="auto">
          <a:xfrm>
            <a:off x="762000" y="838200"/>
            <a:ext cx="3500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 descr="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34083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9243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/>
          </a:p>
        </p:txBody>
      </p:sp>
      <p:sp>
        <p:nvSpPr>
          <p:cNvPr id="8089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altLang="th-TH"/>
          </a:p>
        </p:txBody>
      </p:sp>
      <p:pic>
        <p:nvPicPr>
          <p:cNvPr id="80900" name="Picture 5" descr="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6258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 descr="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>
            <a:fillRect/>
          </a:stretch>
        </p:blipFill>
        <p:spPr bwMode="auto">
          <a:xfrm>
            <a:off x="4800600" y="990600"/>
            <a:ext cx="330041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4603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050" cy="1143000"/>
          </a:xfrm>
        </p:spPr>
        <p:txBody>
          <a:bodyPr/>
          <a:lstStyle/>
          <a:p>
            <a:r>
              <a:rPr lang="en-US" altLang="th-TH" dirty="0"/>
              <a:t>Anterior-posterior nasal packing</a:t>
            </a:r>
            <a:endParaRPr lang="th-TH" altLang="th-TH" dirty="0"/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2875"/>
            <a:ext cx="8147050" cy="4954588"/>
          </a:xfrm>
        </p:spPr>
      </p:pic>
    </p:spTree>
    <p:extLst>
      <p:ext uri="{BB962C8B-B14F-4D97-AF65-F5344CB8AC3E}">
        <p14:creationId xmlns:p14="http://schemas.microsoft.com/office/powerpoint/2010/main" val="31533340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A5F45E5-FE2A-4E09-BED6-C6534866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C6526984-E3F9-4DDC-8819-AF4C18162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0" y="1600200"/>
            <a:ext cx="8050179" cy="4525963"/>
          </a:xfrm>
        </p:spPr>
      </p:pic>
    </p:spTree>
    <p:extLst>
      <p:ext uri="{BB962C8B-B14F-4D97-AF65-F5344CB8AC3E}">
        <p14:creationId xmlns:p14="http://schemas.microsoft.com/office/powerpoint/2010/main" val="1902817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h-TH"/>
              <a:t>Nasal balloon</a:t>
            </a:r>
            <a:endParaRPr lang="th-TH" altLang="th-TH"/>
          </a:p>
        </p:txBody>
      </p:sp>
      <p:pic>
        <p:nvPicPr>
          <p:cNvPr id="81923" name="Picture 2" descr="http://www.invotec.net/images/product_images/silicone_products/Utlra-Stat%20Nasal%20Pack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4325938" cy="3929063"/>
          </a:xfrm>
        </p:spPr>
      </p:pic>
      <p:pic>
        <p:nvPicPr>
          <p:cNvPr id="81924" name="Picture 4" descr="http://www.accessmedicine.ca/loadBinary.aspx?name=tint&amp;filename=tint_c639f004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0" y="1595438"/>
            <a:ext cx="4857750" cy="4048125"/>
          </a:xfrm>
        </p:spPr>
      </p:pic>
    </p:spTree>
    <p:extLst>
      <p:ext uri="{BB962C8B-B14F-4D97-AF65-F5344CB8AC3E}">
        <p14:creationId xmlns:p14="http://schemas.microsoft.com/office/powerpoint/2010/main" val="754491382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1063</Words>
  <Application>Microsoft Office PowerPoint</Application>
  <PresentationFormat>นำเสนอทางหน้าจอ (4:3)</PresentationFormat>
  <Paragraphs>330</Paragraphs>
  <Slides>122</Slides>
  <Notes>3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2</vt:i4>
      </vt:variant>
      <vt:variant>
        <vt:lpstr>ชื่อเรื่องสไลด์</vt:lpstr>
      </vt:variant>
      <vt:variant>
        <vt:i4>122</vt:i4>
      </vt:variant>
    </vt:vector>
  </HeadingPairs>
  <TitlesOfParts>
    <vt:vector size="131" baseType="lpstr">
      <vt:lpstr>Angsana New</vt:lpstr>
      <vt:lpstr>Arial</vt:lpstr>
      <vt:lpstr>Calibri</vt:lpstr>
      <vt:lpstr>Symbol</vt:lpstr>
      <vt:lpstr>Wingdings</vt:lpstr>
      <vt:lpstr>Wingdings 2</vt:lpstr>
      <vt:lpstr>ชุดรูปแบบของ Office</vt:lpstr>
      <vt:lpstr>Document</vt:lpstr>
      <vt:lpstr>Photo Editor Photo</vt:lpstr>
      <vt:lpstr>ENT emergencies</vt:lpstr>
      <vt:lpstr>ENT emergencies (Throat)</vt:lpstr>
      <vt:lpstr>Upper airway obstruction</vt:lpstr>
      <vt:lpstr>งานนำเสนอ PowerPoint</vt:lpstr>
      <vt:lpstr>งานนำเสนอ PowerPoint</vt:lpstr>
      <vt:lpstr>งานนำเสนอ PowerPoint</vt:lpstr>
      <vt:lpstr>Causes of Pediatric Airway Obstruction</vt:lpstr>
      <vt:lpstr>Above level of larynx</vt:lpstr>
      <vt:lpstr>งานนำเสนอ PowerPoint</vt:lpstr>
      <vt:lpstr>Level of larynx</vt:lpstr>
      <vt:lpstr>งานนำเสนอ PowerPoint</vt:lpstr>
      <vt:lpstr>Below level of larynx</vt:lpstr>
      <vt:lpstr>งานนำเสนอ PowerPoint</vt:lpstr>
      <vt:lpstr>Causes of airway of obstruction in adult</vt:lpstr>
      <vt:lpstr>Etiology </vt:lpstr>
      <vt:lpstr>งานนำเสนอ PowerPoint</vt:lpstr>
      <vt:lpstr>Laryngomalacia</vt:lpstr>
      <vt:lpstr>Infection</vt:lpstr>
      <vt:lpstr>งานนำเสนอ PowerPoint</vt:lpstr>
      <vt:lpstr>งานนำเสนอ PowerPoint</vt:lpstr>
      <vt:lpstr>งานนำเสนอ PowerPoint</vt:lpstr>
      <vt:lpstr>Laryngeal injury</vt:lpstr>
      <vt:lpstr>Diagnosis </vt:lpstr>
      <vt:lpstr>Laryngeal injury</vt:lpstr>
      <vt:lpstr>Laryngeal injury</vt:lpstr>
      <vt:lpstr>Laryngeal carcinoma</vt:lpstr>
      <vt:lpstr>Subglottic &amp; Tracheal stenosis</vt:lpstr>
      <vt:lpstr>Subglottic &amp; Tracheal stenosis</vt:lpstr>
      <vt:lpstr>Factors</vt:lpstr>
      <vt:lpstr>Airway management</vt:lpstr>
      <vt:lpstr>งานนำเสนอ PowerPoint</vt:lpstr>
      <vt:lpstr>งานนำเสนอ PowerPoint</vt:lpstr>
      <vt:lpstr>งานนำเสนอ PowerPoint</vt:lpstr>
      <vt:lpstr>Oro/Nasotracheal intubation</vt:lpstr>
      <vt:lpstr>Cricothyroidotomy </vt:lpstr>
      <vt:lpstr>Tracheostomy</vt:lpstr>
      <vt:lpstr>งานนำเสนอ PowerPoint</vt:lpstr>
      <vt:lpstr>Foreign body in aerodigestive tract</vt:lpstr>
      <vt:lpstr>Nasal cavity</vt:lpstr>
      <vt:lpstr>Nasal cavity</vt:lpstr>
      <vt:lpstr>งานนำเสนอ PowerPoint</vt:lpstr>
      <vt:lpstr>FB in nasal cavity</vt:lpstr>
      <vt:lpstr>งานนำเสนอ PowerPoint</vt:lpstr>
      <vt:lpstr>Oral cavity &amp; pharynx</vt:lpstr>
      <vt:lpstr>Esophagus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FB in Esophagus</vt:lpstr>
      <vt:lpstr>Foreign body in the airway</vt:lpstr>
      <vt:lpstr>Symptoms of airway FB</vt:lpstr>
      <vt:lpstr>Acute airway obstruction</vt:lpstr>
      <vt:lpstr>งานนำเสนอ PowerPoint</vt:lpstr>
      <vt:lpstr>งานนำเสนอ PowerPoint</vt:lpstr>
      <vt:lpstr>Abdominal thrust</vt:lpstr>
      <vt:lpstr>งานนำเสนอ PowerPoint</vt:lpstr>
      <vt:lpstr>Heimlich maneuver</vt:lpstr>
      <vt:lpstr>Laryngotracheal foreign body</vt:lpstr>
      <vt:lpstr>Bronchial foreign body</vt:lpstr>
      <vt:lpstr>งานนำเสนอ PowerPoint</vt:lpstr>
      <vt:lpstr>CXR: lateral decubitus</vt:lpstr>
      <vt:lpstr>งานนำเสนอ PowerPoint</vt:lpstr>
      <vt:lpstr>Foreign body in airway</vt:lpstr>
      <vt:lpstr>งานนำเสนอ PowerPoint</vt:lpstr>
      <vt:lpstr>Deep neck infection</vt:lpstr>
      <vt:lpstr>Deep neck infection</vt:lpstr>
      <vt:lpstr>งานนำเสนอ PowerPoint</vt:lpstr>
      <vt:lpstr>Ludwig's angina </vt:lpstr>
      <vt:lpstr>งานนำเสนอ PowerPoint</vt:lpstr>
      <vt:lpstr>Retropharyngeal abscess </vt:lpstr>
      <vt:lpstr>Retropharyngeal space abscess</vt:lpstr>
      <vt:lpstr>Parapharyngeal space abscess</vt:lpstr>
      <vt:lpstr>งานนำเสนอ PowerPoint</vt:lpstr>
      <vt:lpstr>Buccal space abscess</vt:lpstr>
      <vt:lpstr>Submandibular space abscess</vt:lpstr>
      <vt:lpstr>Peritonsillar space abscess</vt:lpstr>
      <vt:lpstr>  Peritonsillar space abscess</vt:lpstr>
      <vt:lpstr>Treatment of Deep neck infection</vt:lpstr>
      <vt:lpstr>ENT emergencies (Nose)</vt:lpstr>
      <vt:lpstr>Epistaxis</vt:lpstr>
      <vt:lpstr>งานนำเสนอ PowerPoint</vt:lpstr>
      <vt:lpstr>งานนำเสนอ PowerPoint</vt:lpstr>
      <vt:lpstr>Causes</vt:lpstr>
      <vt:lpstr>Management</vt:lpstr>
      <vt:lpstr>งานนำเสนอ PowerPoint</vt:lpstr>
      <vt:lpstr> Anterior nasal packing </vt:lpstr>
      <vt:lpstr>Anterior nasal packing</vt:lpstr>
      <vt:lpstr>งานนำเสนอ PowerPoint</vt:lpstr>
      <vt:lpstr>งานนำเสนอ PowerPoint</vt:lpstr>
      <vt:lpstr>Anterior-posterior nasal packing</vt:lpstr>
      <vt:lpstr>งานนำเสนอ PowerPoint</vt:lpstr>
      <vt:lpstr>Nasal balloon</vt:lpstr>
      <vt:lpstr>Sinusitis with complications</vt:lpstr>
      <vt:lpstr> Chandler criteria</vt:lpstr>
      <vt:lpstr>Intracranial complications</vt:lpstr>
      <vt:lpstr>Intracranial Complications</vt:lpstr>
      <vt:lpstr>งานนำเสนอ PowerPoint</vt:lpstr>
      <vt:lpstr>งานนำเสนอ PowerPoint</vt:lpstr>
      <vt:lpstr>Nasal bone fracture</vt:lpstr>
      <vt:lpstr>Septal hematoma</vt:lpstr>
      <vt:lpstr>ENT emergencies (Ear)</vt:lpstr>
      <vt:lpstr>Complication of otitis media</vt:lpstr>
      <vt:lpstr>Acute mastoiditis with sub-periosteal abscess</vt:lpstr>
      <vt:lpstr>Facial palsy</vt:lpstr>
      <vt:lpstr>Brain abscess</vt:lpstr>
      <vt:lpstr>Sigmoid sinus thrombosis</vt:lpstr>
      <vt:lpstr>Sudden SNHL</vt:lpstr>
      <vt:lpstr>Herpes zoster oticus (Ramsey hunt syndrome)</vt:lpstr>
      <vt:lpstr>Treatment</vt:lpstr>
      <vt:lpstr>Temporal bone fracture</vt:lpstr>
      <vt:lpstr>งานนำเสนอ PowerPoint</vt:lpstr>
      <vt:lpstr>Vertigo</vt:lpstr>
      <vt:lpstr>R/O Central causes</vt:lpstr>
      <vt:lpstr>Differentiation betaween peripheral and central causes of vertigo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 emergencies Common problem in ENT</dc:title>
  <dc:creator>HomeUser</dc:creator>
  <cp:lastModifiedBy>Pakin jaratmanachote</cp:lastModifiedBy>
  <cp:revision>56</cp:revision>
  <dcterms:created xsi:type="dcterms:W3CDTF">2019-05-12T01:46:01Z</dcterms:created>
  <dcterms:modified xsi:type="dcterms:W3CDTF">2023-04-21T22:06:41Z</dcterms:modified>
</cp:coreProperties>
</file>