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1"/>
  </p:notesMasterIdLst>
  <p:sldIdLst>
    <p:sldId id="256" r:id="rId2"/>
    <p:sldId id="257" r:id="rId3"/>
    <p:sldId id="261" r:id="rId4"/>
    <p:sldId id="388" r:id="rId5"/>
    <p:sldId id="258" r:id="rId6"/>
    <p:sldId id="259" r:id="rId7"/>
    <p:sldId id="389" r:id="rId8"/>
    <p:sldId id="264" r:id="rId9"/>
    <p:sldId id="263" r:id="rId10"/>
    <p:sldId id="262" r:id="rId11"/>
    <p:sldId id="260" r:id="rId12"/>
    <p:sldId id="390" r:id="rId13"/>
    <p:sldId id="391" r:id="rId14"/>
    <p:sldId id="392" r:id="rId15"/>
    <p:sldId id="265" r:id="rId16"/>
    <p:sldId id="266" r:id="rId17"/>
    <p:sldId id="267" r:id="rId18"/>
    <p:sldId id="268" r:id="rId19"/>
    <p:sldId id="269" r:id="rId20"/>
    <p:sldId id="270" r:id="rId21"/>
    <p:sldId id="331" r:id="rId22"/>
    <p:sldId id="284" r:id="rId23"/>
    <p:sldId id="292" r:id="rId24"/>
    <p:sldId id="287" r:id="rId25"/>
    <p:sldId id="291" r:id="rId26"/>
    <p:sldId id="332" r:id="rId27"/>
    <p:sldId id="324" r:id="rId28"/>
    <p:sldId id="333" r:id="rId29"/>
    <p:sldId id="312" r:id="rId30"/>
    <p:sldId id="314" r:id="rId31"/>
    <p:sldId id="327" r:id="rId32"/>
    <p:sldId id="313" r:id="rId33"/>
    <p:sldId id="315" r:id="rId34"/>
    <p:sldId id="334" r:id="rId35"/>
    <p:sldId id="295" r:id="rId36"/>
    <p:sldId id="296" r:id="rId37"/>
    <p:sldId id="297" r:id="rId38"/>
    <p:sldId id="299" r:id="rId39"/>
    <p:sldId id="300" r:id="rId40"/>
    <p:sldId id="298" r:id="rId41"/>
    <p:sldId id="301" r:id="rId42"/>
    <p:sldId id="335" r:id="rId43"/>
    <p:sldId id="336" r:id="rId44"/>
    <p:sldId id="337" r:id="rId45"/>
    <p:sldId id="338" r:id="rId46"/>
    <p:sldId id="339" r:id="rId47"/>
    <p:sldId id="340" r:id="rId48"/>
    <p:sldId id="341" r:id="rId49"/>
    <p:sldId id="342" r:id="rId50"/>
    <p:sldId id="343" r:id="rId51"/>
    <p:sldId id="344" r:id="rId52"/>
    <p:sldId id="345" r:id="rId53"/>
    <p:sldId id="346" r:id="rId54"/>
    <p:sldId id="347" r:id="rId55"/>
    <p:sldId id="348" r:id="rId56"/>
    <p:sldId id="349" r:id="rId57"/>
    <p:sldId id="350" r:id="rId58"/>
    <p:sldId id="351" r:id="rId59"/>
    <p:sldId id="352" r:id="rId60"/>
    <p:sldId id="354" r:id="rId61"/>
    <p:sldId id="356" r:id="rId62"/>
    <p:sldId id="357" r:id="rId63"/>
    <p:sldId id="358" r:id="rId64"/>
    <p:sldId id="359" r:id="rId65"/>
    <p:sldId id="360" r:id="rId66"/>
    <p:sldId id="361" r:id="rId67"/>
    <p:sldId id="362" r:id="rId68"/>
    <p:sldId id="363" r:id="rId69"/>
    <p:sldId id="364" r:id="rId70"/>
    <p:sldId id="386" r:id="rId71"/>
    <p:sldId id="387" r:id="rId72"/>
    <p:sldId id="366" r:id="rId73"/>
    <p:sldId id="367" r:id="rId74"/>
    <p:sldId id="368" r:id="rId75"/>
    <p:sldId id="369" r:id="rId76"/>
    <p:sldId id="370" r:id="rId77"/>
    <p:sldId id="371" r:id="rId78"/>
    <p:sldId id="372" r:id="rId79"/>
    <p:sldId id="373" r:id="rId80"/>
    <p:sldId id="374" r:id="rId81"/>
    <p:sldId id="375" r:id="rId82"/>
    <p:sldId id="376" r:id="rId83"/>
    <p:sldId id="377" r:id="rId84"/>
    <p:sldId id="378" r:id="rId85"/>
    <p:sldId id="379" r:id="rId86"/>
    <p:sldId id="380" r:id="rId87"/>
    <p:sldId id="381" r:id="rId88"/>
    <p:sldId id="382" r:id="rId89"/>
    <p:sldId id="383" r:id="rId90"/>
    <p:sldId id="384" r:id="rId91"/>
    <p:sldId id="307" r:id="rId92"/>
    <p:sldId id="309" r:id="rId93"/>
    <p:sldId id="310" r:id="rId94"/>
    <p:sldId id="393" r:id="rId95"/>
    <p:sldId id="394" r:id="rId96"/>
    <p:sldId id="395" r:id="rId97"/>
    <p:sldId id="396" r:id="rId98"/>
    <p:sldId id="397" r:id="rId99"/>
    <p:sldId id="398" r:id="rId100"/>
    <p:sldId id="399" r:id="rId101"/>
    <p:sldId id="400" r:id="rId102"/>
    <p:sldId id="401" r:id="rId103"/>
    <p:sldId id="402" r:id="rId104"/>
    <p:sldId id="403" r:id="rId105"/>
    <p:sldId id="404" r:id="rId106"/>
    <p:sldId id="405" r:id="rId107"/>
    <p:sldId id="406" r:id="rId108"/>
    <p:sldId id="905" r:id="rId109"/>
    <p:sldId id="908" r:id="rId110"/>
    <p:sldId id="909" r:id="rId111"/>
    <p:sldId id="910" r:id="rId112"/>
    <p:sldId id="911" r:id="rId113"/>
    <p:sldId id="912" r:id="rId114"/>
    <p:sldId id="913" r:id="rId115"/>
    <p:sldId id="914" r:id="rId116"/>
    <p:sldId id="915" r:id="rId117"/>
    <p:sldId id="916" r:id="rId118"/>
    <p:sldId id="917" r:id="rId119"/>
    <p:sldId id="918" r:id="rId120"/>
    <p:sldId id="919" r:id="rId121"/>
    <p:sldId id="920" r:id="rId122"/>
    <p:sldId id="921" r:id="rId123"/>
    <p:sldId id="922" r:id="rId124"/>
    <p:sldId id="923" r:id="rId125"/>
    <p:sldId id="924" r:id="rId126"/>
    <p:sldId id="925" r:id="rId127"/>
    <p:sldId id="937" r:id="rId128"/>
    <p:sldId id="939" r:id="rId129"/>
    <p:sldId id="942" r:id="rId130"/>
    <p:sldId id="944" r:id="rId131"/>
    <p:sldId id="945" r:id="rId132"/>
    <p:sldId id="946" r:id="rId133"/>
    <p:sldId id="947" r:id="rId134"/>
    <p:sldId id="896" r:id="rId135"/>
    <p:sldId id="933" r:id="rId136"/>
    <p:sldId id="950" r:id="rId137"/>
    <p:sldId id="934" r:id="rId138"/>
    <p:sldId id="932" r:id="rId139"/>
    <p:sldId id="936" r:id="rId140"/>
    <p:sldId id="898" r:id="rId141"/>
    <p:sldId id="935" r:id="rId142"/>
    <p:sldId id="949" r:id="rId143"/>
    <p:sldId id="930" r:id="rId144"/>
    <p:sldId id="929" r:id="rId145"/>
    <p:sldId id="931" r:id="rId146"/>
    <p:sldId id="928" r:id="rId147"/>
    <p:sldId id="901" r:id="rId148"/>
    <p:sldId id="385" r:id="rId149"/>
    <p:sldId id="316" r:id="rId150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0033CC"/>
    <a:srgbClr val="9900CC"/>
    <a:srgbClr val="0000FF"/>
    <a:srgbClr val="F8520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027DD-24F7-4888-88AA-A3D3F49A2C80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DE276-2058-4E19-8093-0621FF72866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62DB7E79-C0A2-499D-8D1C-050D186419BC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67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6A702951-3822-4497-8936-7CD88615414F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68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56D76214-D97A-4B18-9DFD-F6582DEB4E81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69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02E18963-A08D-4240-9EA5-52C670280391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72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4B68BFCF-4AA0-4661-875C-15C1C2D65A98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73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584FB0B6-3B13-4DB6-81AF-E5B9F6E3CB4E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74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41973A55-A0B8-40AB-8DD9-0BF28F5AEF0C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75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246C67C2-8F6B-4975-A03A-4E8F8C7D514C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76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9B25C261-7D65-4FB5-83CE-3328783816FC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77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84549F36-BD06-4431-BDF1-D44CEE61C0B9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78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F0FBE1B9-9BA2-479C-A74A-0902E635765A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79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E969E30A-3046-47E1-8C78-14D0C91EF1D4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80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EF9A1647-8FC7-4146-9518-FF8ED0E0B21A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81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4139D679-BE46-4D4E-866C-72FDEC101CD6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82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9D385353-1FAC-4C11-B8B5-28A118B6F9C4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83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446880C6-12B2-43B3-AF98-A538082493E1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84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414EB531-5979-4B12-80D7-81930F3FB062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85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37ACC8B1-3CA0-44B0-A9A8-D4F7C6D76CB4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86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1687AB99-E987-4BE2-8C70-16849EA8DA69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87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EA2C543F-A031-41DE-9E34-7075DBFD4FE5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88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331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algn="r" eaLnBrk="1" hangingPunct="1"/>
            <a:fld id="{0D0EC6A3-88E8-441D-BDA5-D2993D39FA53}" type="slidenum">
              <a:rPr lang="en-US" altLang="en-US" sz="1200">
                <a:latin typeface="Arial" panose="020B0604020202020204" pitchFamily="34" charset="0"/>
              </a:rPr>
              <a:t>89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457177">
              <a:lnSpc>
                <a:spcPct val="117999"/>
              </a:lnSpc>
            </a:pPr>
            <a:r>
              <a:rPr lang="en-US" dirty="0"/>
              <a:t>Risk factor</a:t>
            </a:r>
          </a:p>
          <a:p>
            <a:pPr defTabSz="457177">
              <a:lnSpc>
                <a:spcPct val="117999"/>
              </a:lnSpc>
            </a:pPr>
            <a:endParaRPr lang="en-US" dirty="0"/>
          </a:p>
          <a:p>
            <a:pPr defTabSz="457177">
              <a:lnSpc>
                <a:spcPct val="117999"/>
              </a:lnSpc>
            </a:pP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Lauritzen JB, McNair PA, Lund B. Risk factors for hip fractures. A review. Dan Med Bull 1993;40(4):479-85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5633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457177">
              <a:lnSpc>
                <a:spcPct val="117999"/>
              </a:lnSpc>
            </a:pPr>
            <a:r>
              <a:rPr lang="en-US" dirty="0"/>
              <a:t>Risk factor</a:t>
            </a:r>
          </a:p>
          <a:p>
            <a:pPr defTabSz="457177">
              <a:lnSpc>
                <a:spcPct val="117999"/>
              </a:lnSpc>
            </a:pPr>
            <a:endParaRPr lang="en-US" dirty="0"/>
          </a:p>
          <a:p>
            <a:pPr defTabSz="457177">
              <a:lnSpc>
                <a:spcPct val="117999"/>
              </a:lnSpc>
            </a:pP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Lauritzen JB, McNair PA, Lund B. Risk factors for hip fractures. A review. Dan Med Bull 1993;40(4):479-85</a:t>
            </a:r>
            <a:r>
              <a:rPr lang="en-US" dirty="0">
                <a:effectLst/>
              </a:rPr>
              <a:t> </a:t>
            </a:r>
          </a:p>
          <a:p>
            <a:pPr defTabSz="457177">
              <a:lnSpc>
                <a:spcPct val="117999"/>
              </a:lnSpc>
            </a:pPr>
            <a:endParaRPr lang="en-US" dirty="0">
              <a:effectLst/>
            </a:endParaRPr>
          </a:p>
          <a:p>
            <a:pPr defTabSz="457177">
              <a:lnSpc>
                <a:spcPct val="117999"/>
              </a:lnSpc>
            </a:pPr>
            <a:r>
              <a:rPr lang="en-US" dirty="0">
                <a:effectLst/>
              </a:rPr>
              <a:t>Mortality rate ¼</a:t>
            </a:r>
          </a:p>
          <a:p>
            <a:pPr defTabSz="457177">
              <a:lnSpc>
                <a:spcPct val="117999"/>
              </a:lnSpc>
              <a:defRPr/>
            </a:pPr>
            <a:br>
              <a:rPr lang="en-US" dirty="0">
                <a:effectLst/>
              </a:rPr>
            </a:b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Mundi S, </a:t>
            </a:r>
            <a:r>
              <a:rPr lang="en-US" sz="2200" dirty="0" err="1">
                <a:latin typeface="Helvetica Neue"/>
                <a:ea typeface="Helvetica Neue"/>
                <a:cs typeface="Helvetica Neue"/>
                <a:sym typeface="Helvetica Neue"/>
              </a:rPr>
              <a:t>Pindiprolu</a:t>
            </a: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 B, </a:t>
            </a:r>
            <a:r>
              <a:rPr lang="en-US" sz="2200" dirty="0" err="1">
                <a:latin typeface="Helvetica Neue"/>
                <a:ea typeface="Helvetica Neue"/>
                <a:cs typeface="Helvetica Neue"/>
                <a:sym typeface="Helvetica Neue"/>
              </a:rPr>
              <a:t>Simunovic</a:t>
            </a: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 N, Bhandari M. Similar mortality rates in hip fracture patients over the past 31 years. Acta </a:t>
            </a:r>
            <a:r>
              <a:rPr lang="en-US" sz="2200" dirty="0" err="1">
                <a:latin typeface="Helvetica Neue"/>
                <a:ea typeface="Helvetica Neue"/>
                <a:cs typeface="Helvetica Neue"/>
                <a:sym typeface="Helvetica Neue"/>
              </a:rPr>
              <a:t>Orthop</a:t>
            </a: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 2014;85(1):54-9.</a:t>
            </a:r>
          </a:p>
          <a:p>
            <a:pPr defTabSz="457177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41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457177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3941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457177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1128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457177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7603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457177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3606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457177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611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075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algn="r" eaLnBrk="1" hangingPunct="1"/>
            <a:fld id="{A60E5B36-A2D0-4C29-B9E5-E48CDF137C74}" type="slidenum">
              <a:rPr lang="en-US" altLang="en-US" sz="1200">
                <a:latin typeface="Arial" panose="020B0604020202020204" pitchFamily="34" charset="0"/>
              </a:rPr>
              <a:t>47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457177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5501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457177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6951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457177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0135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457177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6430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457177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1948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457177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454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457177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5878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457177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4808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685633" y="4342805"/>
            <a:ext cx="5486735" cy="4115098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685633" y="4342805"/>
            <a:ext cx="5486735" cy="4115098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085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algn="r" eaLnBrk="1" hangingPunct="1"/>
            <a:fld id="{A910FBB0-51AD-45A1-BCF5-D2CE4A4A3F08}" type="slidenum">
              <a:rPr lang="en-US" altLang="en-US" sz="1200">
                <a:latin typeface="Arial" panose="020B0604020202020204" pitchFamily="34" charset="0"/>
              </a:rPr>
              <a:t>48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685633" y="4342805"/>
            <a:ext cx="5486735" cy="4115098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685633" y="4342805"/>
            <a:ext cx="5486735" cy="4115098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685633" y="4342805"/>
            <a:ext cx="5486735" cy="4115098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>
          <a:xfrm>
            <a:off x="685633" y="4342805"/>
            <a:ext cx="5486735" cy="4115098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54884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3D91F8EC-C998-4A35-AB9C-6DC94252CFF6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57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C55B2047-C3CF-4EB5-B7B0-B9273DE7321B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58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594C-6F64-43E2-B8FE-71DADEA0575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C4D1-4EE1-46B8-A69F-D8B0422AE3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594C-6F64-43E2-B8FE-71DADEA0575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C4D1-4EE1-46B8-A69F-D8B0422AE3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594C-6F64-43E2-B8FE-71DADEA0575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C4D1-4EE1-46B8-A69F-D8B0422AE3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8" name="Rectangle 6"/>
          <p:cNvSpPr/>
          <p:nvPr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텍스트 개체 틀 2"/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3"/>
            <a:ext cx="12192000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Body Level One…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D499FB0-C61C-4629-BD18-85B1B7F2EB7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A593F7B-4A0F-4F31-AD13-0306B4A8C5B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>
            <a:spLocks noGrp="1"/>
          </p:cNvSpPr>
          <p:nvPr>
            <p:ph type="title"/>
          </p:nvPr>
        </p:nvSpPr>
        <p:spPr>
          <a:xfrm>
            <a:off x="4132282" y="24836"/>
            <a:ext cx="8018420" cy="1085055"/>
          </a:xfrm>
          <a:prstGeom prst="rect">
            <a:avLst/>
          </a:prstGeom>
          <a:solidFill>
            <a:srgbClr val="000000"/>
          </a:solidFill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/>
          <a:lstStyle>
            <a:lvl1pPr>
              <a:defRPr sz="4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0" y="1830587"/>
            <a:ext cx="10406063" cy="442019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Reference"/>
          <p:cNvSpPr txBox="1">
            <a:spLocks noGrp="1"/>
          </p:cNvSpPr>
          <p:nvPr>
            <p:ph type="body" sz="quarter" idx="13"/>
          </p:nvPr>
        </p:nvSpPr>
        <p:spPr>
          <a:xfrm>
            <a:off x="6278425" y="6460629"/>
            <a:ext cx="5544699" cy="2723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spcBef>
                <a:spcPts val="0"/>
              </a:spcBef>
              <a:buSzTx/>
              <a:buNone/>
              <a:defRPr sz="1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Reference</a:t>
            </a:r>
          </a:p>
        </p:txBody>
      </p:sp>
      <p:pic>
        <p:nvPicPr>
          <p:cNvPr id="6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886" y="-85942"/>
            <a:ext cx="4408979" cy="1158637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01343" y="6469559"/>
            <a:ext cx="345472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072822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394905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594C-6F64-43E2-B8FE-71DADEA0575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C4D1-4EE1-46B8-A69F-D8B0422AE3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594C-6F64-43E2-B8FE-71DADEA0575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C4D1-4EE1-46B8-A69F-D8B0422AE3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594C-6F64-43E2-B8FE-71DADEA0575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C4D1-4EE1-46B8-A69F-D8B0422AE3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594C-6F64-43E2-B8FE-71DADEA0575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C4D1-4EE1-46B8-A69F-D8B0422AE3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594C-6F64-43E2-B8FE-71DADEA0575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C4D1-4EE1-46B8-A69F-D8B0422AE3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594C-6F64-43E2-B8FE-71DADEA0575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C4D1-4EE1-46B8-A69F-D8B0422AE3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594C-6F64-43E2-B8FE-71DADEA0575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C4D1-4EE1-46B8-A69F-D8B0422AE3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594C-6F64-43E2-B8FE-71DADEA0575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C4D1-4EE1-46B8-A69F-D8B0422AE3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0594C-6F64-43E2-B8FE-71DADEA0575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DC4D1-4EE1-46B8-A69F-D8B0422AE3B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8.tif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5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7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9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3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5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1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tiff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6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e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MANAGEMENT IN ORTHOPEADIC EMERGENCY CONDITIONS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2565400" y="4604046"/>
            <a:ext cx="9144000" cy="1655762"/>
          </a:xfrm>
        </p:spPr>
        <p:txBody>
          <a:bodyPr>
            <a:noAutofit/>
          </a:bodyPr>
          <a:lstStyle/>
          <a:p>
            <a:r>
              <a:rPr lang="th-TH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นายแพทย์วโรดม ลิ้มศรีเจริญ </a:t>
            </a:r>
          </a:p>
          <a:p>
            <a:r>
              <a:rPr lang="th-TH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นายแพทย์ชำนาญการพิเศษ สาขาศัลยศาสตร์</a:t>
            </a:r>
            <a:r>
              <a:rPr lang="th-TH" sz="3600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ออร์โธปิ</a:t>
            </a:r>
            <a:r>
              <a:rPr lang="th-TH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ดิก</a:t>
            </a:r>
            <a:r>
              <a:rPr lang="th-TH" sz="3600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ส์</a:t>
            </a:r>
            <a:r>
              <a:rPr lang="th-TH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</a:t>
            </a:r>
          </a:p>
          <a:p>
            <a:r>
              <a:rPr lang="th-TH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โรงพยาบาลเจ้าพระยายมราช จังหวัดสุพรรณบุ</a:t>
            </a:r>
            <a:r>
              <a:rPr lang="th-TH" sz="3600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รี</a:t>
            </a:r>
            <a:endParaRPr lang="en-US" altLang="th-TH" sz="3600" b="1" dirty="0" err="1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Open Fractures- Management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85041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ABCDE – check neurovascular status (pulses, cap. refill, sensation, motor) , fluid resuscitation, blood</a:t>
            </a:r>
          </a:p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Antibiotics, tetanus prophylaxis – 48-72 </a:t>
            </a:r>
            <a:r>
              <a:rPr lang="en-US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hrs</a:t>
            </a:r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</a:t>
            </a:r>
          </a:p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Surgical debridement – removal of de-</a:t>
            </a:r>
            <a:r>
              <a:rPr lang="en-US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vitalised</a:t>
            </a:r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tissue, irrigation</a:t>
            </a:r>
          </a:p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Stabilization of fracture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– internal/external, if closure delayed then external </a:t>
            </a:r>
            <a:r>
              <a:rPr lang="en-US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prefered</a:t>
            </a:r>
            <a:endParaRPr lang="en-US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Early definitive wound cover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– split skin grafts, local/distant flaps (involve plastics)</a:t>
            </a:r>
          </a:p>
          <a:p>
            <a:endParaRPr lang="en-US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710" y="2803525"/>
            <a:ext cx="2826385" cy="168275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/>
          <a:srcRect l="49583" t="48676" r="2689" b="-1"/>
          <a:stretch>
            <a:fillRect/>
          </a:stretch>
        </p:blipFill>
        <p:spPr>
          <a:xfrm>
            <a:off x="9041130" y="4486275"/>
            <a:ext cx="2894330" cy="193802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F4E938A-5F76-BAA0-8B88-F54D628A9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/>
            </a:br>
            <a:br>
              <a:rPr lang="en-US" b="1" dirty="0"/>
            </a:br>
            <a:r>
              <a:rPr lang="en-US" b="1" dirty="0"/>
              <a:t>Clinical Presentation of DVT</a:t>
            </a:r>
            <a:br>
              <a:rPr lang="en-US" dirty="0"/>
            </a:br>
            <a:endParaRPr lang="en-US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75DB97A-768A-A440-45FD-F998990DB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classic local symptoms</a:t>
            </a:r>
          </a:p>
          <a:p>
            <a:r>
              <a:rPr lang="en-US" dirty="0"/>
              <a:t>Unilateral leg swelling </a:t>
            </a:r>
          </a:p>
          <a:p>
            <a:r>
              <a:rPr lang="en-US" dirty="0"/>
              <a:t>Red-blue discoloration</a:t>
            </a:r>
          </a:p>
          <a:p>
            <a:r>
              <a:rPr lang="en-US" dirty="0"/>
              <a:t>Warmth</a:t>
            </a:r>
          </a:p>
          <a:p>
            <a:r>
              <a:rPr lang="en-US" dirty="0"/>
              <a:t>Pain calf &amp; thigh</a:t>
            </a:r>
          </a:p>
          <a:p>
            <a:r>
              <a:rPr lang="en-US" dirty="0"/>
              <a:t>Low-grade fever and rapid pulse</a:t>
            </a:r>
          </a:p>
          <a:p>
            <a:r>
              <a:rPr lang="en-US" dirty="0"/>
              <a:t>Positive for Homan’s sign</a:t>
            </a:r>
          </a:p>
          <a:p>
            <a:r>
              <a:rPr lang="en-US" dirty="0"/>
              <a:t>Specificity 33% </a:t>
            </a:r>
          </a:p>
          <a:p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770EBD7-C452-6B02-38E8-48DDB322E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543" y="1363509"/>
            <a:ext cx="4041998" cy="2188654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CE25FAE-CDEE-CF9A-046B-BA0DA8696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543" y="3687100"/>
            <a:ext cx="4041998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986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17B7309-6E38-886D-595B-1F8F231AE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Clinical presentation of PE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30737A1-0073-BEB1-C5AE-AA76CC1DB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Most asymptomatic</a:t>
            </a:r>
          </a:p>
          <a:p>
            <a:r>
              <a:rPr lang="en-US" dirty="0"/>
              <a:t>Symptomatic</a:t>
            </a:r>
          </a:p>
          <a:p>
            <a:r>
              <a:rPr lang="en-US" dirty="0"/>
              <a:t>Dyspnea, tachypnea, pleuritic chest pain</a:t>
            </a:r>
          </a:p>
          <a:p>
            <a:r>
              <a:rPr lang="en-US" dirty="0"/>
              <a:t>Acute non-massive: hemoptysis, fever</a:t>
            </a:r>
          </a:p>
          <a:p>
            <a:r>
              <a:rPr lang="en-US" dirty="0"/>
              <a:t>Acute massive: cyanosis, hypotension  death</a:t>
            </a:r>
          </a:p>
          <a:p>
            <a:r>
              <a:rPr lang="en-US" dirty="0"/>
              <a:t>Investigation</a:t>
            </a:r>
          </a:p>
          <a:p>
            <a:r>
              <a:rPr lang="en-US" dirty="0"/>
              <a:t>CXR, EKG, ABG analysis, D-dimer, V/Q scan</a:t>
            </a:r>
          </a:p>
          <a:p>
            <a:r>
              <a:rPr lang="en-US" dirty="0"/>
              <a:t>Pulmonary angiography (gold standard) / Venous duplex U/S</a:t>
            </a:r>
          </a:p>
          <a:p>
            <a:r>
              <a:rPr lang="en-US" dirty="0"/>
              <a:t>CTA, CTV</a:t>
            </a:r>
          </a:p>
          <a:p>
            <a:r>
              <a:rPr lang="en-US" dirty="0"/>
              <a:t>Echocardiography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07806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C658EAF-F79C-E307-D4EB-5DE137CF9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3B89DAB4-3426-79CC-1E09-6EFD7C088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4967" y="1825625"/>
            <a:ext cx="7322066" cy="435133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C2B58B6-98AA-B52C-4F16-A4B7789BF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207" y="1825625"/>
            <a:ext cx="3700593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1477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A402C24-6FFF-ADEC-5DD2-E0495030F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032" y="512605"/>
            <a:ext cx="10891684" cy="1325563"/>
          </a:xfrm>
        </p:spPr>
        <p:txBody>
          <a:bodyPr>
            <a:normAutofit/>
          </a:bodyPr>
          <a:lstStyle/>
          <a:p>
            <a:r>
              <a:rPr lang="en-US" b="1" dirty="0"/>
              <a:t>How to prevent venous thromboembolic event?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01EC638-CEAC-57AE-3531-BC2D2CA52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291" y="1413696"/>
            <a:ext cx="3420152" cy="1926503"/>
          </a:xfrm>
          <a:prstGeom prst="rect">
            <a:avLst/>
          </a:prstGeom>
        </p:spPr>
      </p:pic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759D4E9-9E58-31BC-EE42-2812A89E4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Ideal Prophylaxis Modality </a:t>
            </a:r>
          </a:p>
          <a:p>
            <a:r>
              <a:rPr lang="en-US" dirty="0"/>
              <a:t>Effectiveness</a:t>
            </a:r>
          </a:p>
          <a:p>
            <a:r>
              <a:rPr lang="en-US" dirty="0"/>
              <a:t>Without adverse side effects</a:t>
            </a:r>
          </a:p>
          <a:p>
            <a:r>
              <a:rPr lang="en-US" dirty="0"/>
              <a:t>Practical  to use (easy to administer, monitor)</a:t>
            </a:r>
          </a:p>
          <a:p>
            <a:r>
              <a:rPr lang="en-US" dirty="0"/>
              <a:t>Cost-effectiveness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49AE4B2-B556-03D3-426D-967061276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514" y="4962678"/>
            <a:ext cx="605385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2769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99B227E-A471-45D0-6878-E927481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7FAF3A9-7430-C237-C49B-5E510379C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Prophylactic modalities</a:t>
            </a:r>
          </a:p>
          <a:p>
            <a:r>
              <a:rPr lang="en-US" dirty="0"/>
              <a:t>Mechanical prophylaxis</a:t>
            </a:r>
          </a:p>
          <a:p>
            <a:r>
              <a:rPr lang="en-US" dirty="0"/>
              <a:t>Pharmacologic prophylaxis</a:t>
            </a:r>
          </a:p>
          <a:p>
            <a:r>
              <a:rPr lang="en-US" dirty="0"/>
              <a:t>Multimodal / combination prophylaxis</a:t>
            </a:r>
          </a:p>
          <a:p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9A05521-4CEC-7A26-5E06-9FD33D170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390" y="3841993"/>
            <a:ext cx="4151736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324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62D4EB0-3E19-6B26-620C-9F0B14002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28A460F-7F81-DB3B-1CDE-C04831EAB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Prophylactic modalities</a:t>
            </a:r>
          </a:p>
          <a:p>
            <a:r>
              <a:rPr lang="en-US" dirty="0"/>
              <a:t>Mechanical prophylaxis</a:t>
            </a:r>
          </a:p>
          <a:p>
            <a:r>
              <a:rPr lang="en-US" dirty="0"/>
              <a:t>Pharmacologic prophylaxis</a:t>
            </a:r>
          </a:p>
          <a:p>
            <a:r>
              <a:rPr lang="en-US" dirty="0"/>
              <a:t>Multimodal / combination prophylaxis</a:t>
            </a:r>
          </a:p>
          <a:p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B7CA812-0DD2-8CA8-EDF8-05653B297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696" y="4001294"/>
            <a:ext cx="4151736" cy="233497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A1D433-B136-FB29-7C65-C5EECD58A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928" y="4007390"/>
            <a:ext cx="2694666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8969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563807-D443-5B60-DA55-09872BCFB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EDB031EC-F686-E39D-08B7-B8AE60514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1063" y="555669"/>
            <a:ext cx="8429104" cy="63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427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79F9512-12DE-725F-BB40-020BBEE1F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46C15D99-711E-165A-6E89-B233815D1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1433" y="1014153"/>
            <a:ext cx="7967421" cy="597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996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59723" y="4089805"/>
            <a:ext cx="2634243" cy="26699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1" y="1"/>
            <a:ext cx="5861218" cy="43708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1" y="0"/>
            <a:ext cx="5679281" cy="40987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93321" y="1"/>
            <a:ext cx="3774679" cy="44689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68264" y="1"/>
            <a:ext cx="3599736" cy="40897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09750" y="2206834"/>
            <a:ext cx="8572500" cy="11685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8929" algn="ctr">
              <a:tabLst>
                <a:tab pos="1483168" algn="l"/>
                <a:tab pos="2368069" algn="l"/>
                <a:tab pos="6139835" algn="l"/>
              </a:tabLst>
            </a:pPr>
            <a:r>
              <a:rPr lang="en-US" sz="3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Chaophraya</a:t>
            </a:r>
            <a:r>
              <a:rPr lang="en-US" sz="3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Yommarat</a:t>
            </a:r>
            <a:r>
              <a:rPr lang="en-US" sz="3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Hospital</a:t>
            </a:r>
            <a:endParaRPr lang="th-TH" sz="3800" b="1" spc="-21" dirty="0">
              <a:solidFill>
                <a:srgbClr val="0000CC"/>
              </a:solidFill>
              <a:latin typeface="Arial" pitchFamily="34" charset="0"/>
              <a:cs typeface="Arial Rounded MT Bold"/>
            </a:endParaRPr>
          </a:p>
          <a:p>
            <a:pPr marL="8929" algn="ctr">
              <a:tabLst>
                <a:tab pos="1483168" algn="l"/>
                <a:tab pos="2368069" algn="l"/>
                <a:tab pos="6139835" algn="l"/>
              </a:tabLst>
            </a:pPr>
            <a:r>
              <a:rPr lang="th-TH" sz="3800" b="1" dirty="0">
                <a:solidFill>
                  <a:srgbClr val="0000CC"/>
                </a:solidFill>
                <a:latin typeface="Arial" pitchFamily="34" charset="0"/>
                <a:cs typeface="Arial Rounded MT Bold"/>
              </a:rPr>
              <a:t> </a:t>
            </a:r>
            <a:r>
              <a:rPr sz="3800" b="1" spc="-14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sz="3800" b="1" spc="-109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3800" b="1" spc="-4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ac</a:t>
            </a:r>
            <a:r>
              <a:rPr sz="3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sz="3800" b="1" spc="-109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3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3800" b="1" spc="-4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3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Li</a:t>
            </a:r>
            <a:r>
              <a:rPr sz="3800" b="1" spc="-4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3800" b="1" spc="-2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ison</a:t>
            </a:r>
            <a:r>
              <a:rPr lang="th-TH" sz="3800" b="1" dirty="0">
                <a:solidFill>
                  <a:srgbClr val="0000CC"/>
                </a:solidFill>
                <a:latin typeface="Arial" pitchFamily="34" charset="0"/>
                <a:cs typeface="Arial Rounded MT Bold"/>
              </a:rPr>
              <a:t> </a:t>
            </a:r>
            <a:r>
              <a:rPr sz="3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3800" b="1" spc="-4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3800" b="1" spc="-67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3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</a:t>
            </a:r>
            <a:r>
              <a:rPr sz="3800" b="1" spc="-4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3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3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sz="3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36855" y="4490874"/>
            <a:ext cx="522833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900" spc="-11" dirty="0">
                <a:latin typeface="Arial"/>
                <a:cs typeface="Arial"/>
              </a:rPr>
              <a:t>FLS:</a:t>
            </a:r>
            <a:endParaRPr sz="1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36855" y="4993918"/>
            <a:ext cx="1765399" cy="1412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607644">
              <a:lnSpc>
                <a:spcPct val="101899"/>
              </a:lnSpc>
            </a:pPr>
            <a:r>
              <a:rPr sz="1300" spc="-28" dirty="0">
                <a:solidFill>
                  <a:srgbClr val="222222"/>
                </a:solidFill>
                <a:latin typeface="Arial"/>
                <a:cs typeface="Arial"/>
              </a:rPr>
              <a:t>Multidisciplinary</a:t>
            </a:r>
            <a:r>
              <a:rPr sz="1300" spc="-18" dirty="0">
                <a:solidFill>
                  <a:srgbClr val="222222"/>
                </a:solidFill>
                <a:latin typeface="Times New Roman"/>
                <a:cs typeface="Times New Roman"/>
              </a:rPr>
              <a:t> </a:t>
            </a:r>
            <a:r>
              <a:rPr sz="1300" spc="-14" dirty="0">
                <a:solidFill>
                  <a:srgbClr val="222222"/>
                </a:solidFill>
                <a:latin typeface="Arial"/>
                <a:cs typeface="Arial"/>
              </a:rPr>
              <a:t>co-management</a:t>
            </a:r>
            <a:endParaRPr sz="1300">
              <a:latin typeface="Arial"/>
              <a:cs typeface="Arial"/>
            </a:endParaRPr>
          </a:p>
          <a:p>
            <a:pPr>
              <a:spcBef>
                <a:spcPts val="39"/>
              </a:spcBef>
            </a:pPr>
            <a:endParaRPr sz="1300">
              <a:latin typeface="Times New Roman"/>
              <a:cs typeface="Times New Roman"/>
            </a:endParaRPr>
          </a:p>
          <a:p>
            <a:pPr marL="8929"/>
            <a:r>
              <a:rPr sz="1300" spc="-28" dirty="0">
                <a:solidFill>
                  <a:srgbClr val="222222"/>
                </a:solidFill>
                <a:latin typeface="Arial"/>
                <a:cs typeface="Arial"/>
              </a:rPr>
              <a:t>Resto</a:t>
            </a:r>
            <a:r>
              <a:rPr sz="1300" spc="-42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300" spc="-49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300" spc="35" dirty="0">
                <a:solidFill>
                  <a:srgbClr val="222222"/>
                </a:solidFill>
                <a:latin typeface="Times New Roman"/>
                <a:cs typeface="Times New Roman"/>
              </a:rPr>
              <a:t> </a:t>
            </a:r>
            <a:r>
              <a:rPr sz="1300" spc="-35" dirty="0">
                <a:solidFill>
                  <a:srgbClr val="222222"/>
                </a:solidFill>
                <a:latin typeface="Arial"/>
                <a:cs typeface="Arial"/>
              </a:rPr>
              <a:t>maximal</a:t>
            </a:r>
            <a:r>
              <a:rPr sz="1300" spc="35" dirty="0">
                <a:solidFill>
                  <a:srgbClr val="222222"/>
                </a:solidFill>
                <a:latin typeface="Times New Roman"/>
                <a:cs typeface="Times New Roman"/>
              </a:rPr>
              <a:t> </a:t>
            </a:r>
            <a:r>
              <a:rPr sz="1300" spc="-18" dirty="0">
                <a:solidFill>
                  <a:srgbClr val="222222"/>
                </a:solidFill>
                <a:latin typeface="Arial"/>
                <a:cs typeface="Arial"/>
              </a:rPr>
              <a:t>function</a:t>
            </a:r>
            <a:endParaRPr sz="1300">
              <a:latin typeface="Arial"/>
              <a:cs typeface="Arial"/>
            </a:endParaRPr>
          </a:p>
          <a:p>
            <a:pPr marL="8929">
              <a:spcBef>
                <a:spcPts val="28"/>
              </a:spcBef>
            </a:pPr>
            <a:r>
              <a:rPr sz="1300" spc="-77" dirty="0">
                <a:solidFill>
                  <a:srgbClr val="222222"/>
                </a:solidFill>
                <a:latin typeface="Arial"/>
                <a:cs typeface="Arial"/>
              </a:rPr>
              <a:t>&amp;</a:t>
            </a:r>
            <a:r>
              <a:rPr sz="1300" spc="35" dirty="0">
                <a:solidFill>
                  <a:srgbClr val="222222"/>
                </a:solidFill>
                <a:latin typeface="Times New Roman"/>
                <a:cs typeface="Times New Roman"/>
              </a:rPr>
              <a:t> </a:t>
            </a:r>
            <a:r>
              <a:rPr sz="1300" spc="-25" dirty="0">
                <a:solidFill>
                  <a:srgbClr val="222222"/>
                </a:solidFill>
                <a:latin typeface="Arial"/>
                <a:cs typeface="Arial"/>
              </a:rPr>
              <a:t>QoL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36854" y="6172635"/>
            <a:ext cx="1572518" cy="6661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ct val="111100"/>
              </a:lnSpc>
            </a:pPr>
            <a:r>
              <a:rPr sz="1300" spc="-28" dirty="0">
                <a:latin typeface="Arial"/>
                <a:cs typeface="Arial"/>
              </a:rPr>
              <a:t>Secondary</a:t>
            </a:r>
            <a:r>
              <a:rPr sz="1300" spc="3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Arial"/>
                <a:cs typeface="Arial"/>
              </a:rPr>
              <a:t>p</a:t>
            </a:r>
            <a:r>
              <a:rPr sz="1300" spc="-25" dirty="0">
                <a:latin typeface="Arial"/>
                <a:cs typeface="Arial"/>
              </a:rPr>
              <a:t>r</a:t>
            </a:r>
            <a:r>
              <a:rPr sz="1300" spc="-32" dirty="0">
                <a:latin typeface="Arial"/>
                <a:cs typeface="Arial"/>
              </a:rPr>
              <a:t>evention:</a:t>
            </a:r>
            <a:r>
              <a:rPr sz="1300" spc="-18" dirty="0">
                <a:latin typeface="Times New Roman"/>
                <a:cs typeface="Times New Roman"/>
              </a:rPr>
              <a:t> </a:t>
            </a:r>
            <a:r>
              <a:rPr sz="1300" spc="-14" dirty="0">
                <a:latin typeface="Arial"/>
                <a:cs typeface="Arial"/>
              </a:rPr>
              <a:t>Osteopo</a:t>
            </a:r>
            <a:r>
              <a:rPr sz="1300" spc="-35" dirty="0">
                <a:latin typeface="Arial"/>
                <a:cs typeface="Arial"/>
              </a:rPr>
              <a:t>r</a:t>
            </a:r>
            <a:r>
              <a:rPr sz="1300" spc="-28" dirty="0">
                <a:latin typeface="Arial"/>
                <a:cs typeface="Arial"/>
              </a:rPr>
              <a:t>osis</a:t>
            </a:r>
            <a:r>
              <a:rPr sz="1300" spc="35" dirty="0">
                <a:latin typeface="Times New Roman"/>
                <a:cs typeface="Times New Roman"/>
              </a:rPr>
              <a:t> </a:t>
            </a:r>
            <a:r>
              <a:rPr sz="1300" spc="-77" dirty="0">
                <a:latin typeface="Arial"/>
                <a:cs typeface="Arial"/>
              </a:rPr>
              <a:t>&amp;</a:t>
            </a:r>
            <a:r>
              <a:rPr sz="1300" spc="35" dirty="0">
                <a:latin typeface="Times New Roman"/>
                <a:cs typeface="Times New Roman"/>
              </a:rPr>
              <a:t> </a:t>
            </a:r>
            <a:r>
              <a:rPr sz="1300" spc="-56" dirty="0">
                <a:latin typeface="Arial"/>
                <a:cs typeface="Arial"/>
              </a:rPr>
              <a:t>Falls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85954" y="4510957"/>
            <a:ext cx="0" cy="1977033"/>
          </a:xfrm>
          <a:custGeom>
            <a:avLst/>
            <a:gdLst/>
            <a:ahLst/>
            <a:cxnLst/>
            <a:rect l="l" t="t" r="r" b="b"/>
            <a:pathLst>
              <a:path h="2811779">
                <a:moveTo>
                  <a:pt x="0" y="2811273"/>
                </a:moveTo>
                <a:lnTo>
                  <a:pt x="0" y="0"/>
                </a:lnTo>
              </a:path>
            </a:pathLst>
          </a:custGeom>
          <a:ln w="25399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50228" y="4449072"/>
            <a:ext cx="71438" cy="70098"/>
          </a:xfrm>
          <a:custGeom>
            <a:avLst/>
            <a:gdLst/>
            <a:ahLst/>
            <a:cxnLst/>
            <a:rect l="l" t="t" r="r" b="b"/>
            <a:pathLst>
              <a:path w="101600" h="99695">
                <a:moveTo>
                  <a:pt x="41260" y="0"/>
                </a:moveTo>
                <a:lnTo>
                  <a:pt x="7754" y="22914"/>
                </a:lnTo>
                <a:lnTo>
                  <a:pt x="0" y="49914"/>
                </a:lnTo>
                <a:lnTo>
                  <a:pt x="294" y="55381"/>
                </a:lnTo>
                <a:lnTo>
                  <a:pt x="30544" y="94147"/>
                </a:lnTo>
                <a:lnTo>
                  <a:pt x="62693" y="99285"/>
                </a:lnTo>
                <a:lnTo>
                  <a:pt x="75302" y="94296"/>
                </a:lnTo>
                <a:lnTo>
                  <a:pt x="86010" y="86103"/>
                </a:lnTo>
                <a:lnTo>
                  <a:pt x="94291" y="75125"/>
                </a:lnTo>
                <a:lnTo>
                  <a:pt x="99621" y="61782"/>
                </a:lnTo>
                <a:lnTo>
                  <a:pt x="101475" y="46492"/>
                </a:lnTo>
                <a:lnTo>
                  <a:pt x="98903" y="33797"/>
                </a:lnTo>
                <a:lnTo>
                  <a:pt x="72500" y="5789"/>
                </a:lnTo>
                <a:lnTo>
                  <a:pt x="4126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50307" y="6479695"/>
            <a:ext cx="71438" cy="70098"/>
          </a:xfrm>
          <a:custGeom>
            <a:avLst/>
            <a:gdLst/>
            <a:ahLst/>
            <a:cxnLst/>
            <a:rect l="l" t="t" r="r" b="b"/>
            <a:pathLst>
              <a:path w="101600" h="99695">
                <a:moveTo>
                  <a:pt x="38787" y="0"/>
                </a:moveTo>
                <a:lnTo>
                  <a:pt x="7183" y="24161"/>
                </a:lnTo>
                <a:lnTo>
                  <a:pt x="0" y="52784"/>
                </a:lnTo>
                <a:lnTo>
                  <a:pt x="2567" y="65479"/>
                </a:lnTo>
                <a:lnTo>
                  <a:pt x="28964" y="93496"/>
                </a:lnTo>
                <a:lnTo>
                  <a:pt x="60204" y="99294"/>
                </a:lnTo>
                <a:lnTo>
                  <a:pt x="73520" y="94775"/>
                </a:lnTo>
                <a:lnTo>
                  <a:pt x="84884" y="86947"/>
                </a:lnTo>
                <a:lnTo>
                  <a:pt x="93717" y="76388"/>
                </a:lnTo>
                <a:lnTo>
                  <a:pt x="99441" y="63676"/>
                </a:lnTo>
                <a:lnTo>
                  <a:pt x="101477" y="49390"/>
                </a:lnTo>
                <a:lnTo>
                  <a:pt x="101181" y="43906"/>
                </a:lnTo>
                <a:lnTo>
                  <a:pt x="70929" y="5135"/>
                </a:lnTo>
                <a:lnTo>
                  <a:pt x="38787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68" y="236178"/>
            <a:ext cx="2108739" cy="199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Increased cartilage volume after injection of HA   in OA knee patients who underwent HTO"/>
          <p:cNvSpPr>
            <a:spLocks noGrp="1"/>
          </p:cNvSpPr>
          <p:nvPr>
            <p:ph type="title"/>
          </p:nvPr>
        </p:nvSpPr>
        <p:spPr>
          <a:xfrm>
            <a:off x="1809751" y="1155196"/>
            <a:ext cx="6373955" cy="1030234"/>
          </a:xfrm>
          <a:prstGeom prst="rect">
            <a:avLst/>
          </a:prstGeom>
          <a:solidFill>
            <a:srgbClr val="0070C0"/>
          </a:solidFill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  <p:txBody>
          <a:bodyPr>
            <a:normAutofit fontScale="90000"/>
          </a:bodyPr>
          <a:lstStyle/>
          <a:p>
            <a:pPr defTabSz="369675">
              <a:lnSpc>
                <a:spcPct val="110000"/>
              </a:lnSpc>
              <a:defRPr sz="5669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Hip Fracture Fast Tract </a:t>
            </a:r>
            <a:endParaRPr sz="2700" dirty="0"/>
          </a:p>
        </p:txBody>
      </p:sp>
    </p:spTree>
    <p:extLst>
      <p:ext uri="{BB962C8B-B14F-4D97-AF65-F5344CB8AC3E}">
        <p14:creationId xmlns:p14="http://schemas.microsoft.com/office/powerpoint/2010/main" val="18326548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isclosure"/>
          <p:cNvSpPr txBox="1">
            <a:spLocks noGrp="1"/>
          </p:cNvSpPr>
          <p:nvPr>
            <p:ph type="title"/>
          </p:nvPr>
        </p:nvSpPr>
        <p:spPr>
          <a:xfrm>
            <a:off x="4623212" y="24836"/>
            <a:ext cx="6013815" cy="1085055"/>
          </a:xfrm>
          <a:prstGeom prst="rect">
            <a:avLst/>
          </a:prstGeom>
          <a:solidFill>
            <a:srgbClr val="0070C0"/>
          </a:solidFill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  <p:txBody>
          <a:bodyPr>
            <a:normAutofit fontScale="90000"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th-TH" sz="3800" dirty="0"/>
              <a:t>สาเหตุที่พบได้บ่อยในประเทศไทย</a:t>
            </a:r>
            <a:endParaRPr sz="3800" dirty="0"/>
          </a:p>
        </p:txBody>
      </p:sp>
      <p:sp>
        <p:nvSpPr>
          <p:cNvPr id="166" name="I have no conflicts of interest"/>
          <p:cNvSpPr txBox="1"/>
          <p:nvPr/>
        </p:nvSpPr>
        <p:spPr>
          <a:xfrm>
            <a:off x="1840729" y="1760779"/>
            <a:ext cx="4382863" cy="2888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marL="419805" indent="-419805" algn="l" defTabSz="457200">
              <a:lnSpc>
                <a:spcPct val="150000"/>
              </a:lnSpc>
              <a:buSzPct val="45000"/>
              <a:buBlip>
                <a:blip r:embed="rId3"/>
              </a:buBlip>
              <a:defRPr sz="3700" b="1">
                <a:solidFill>
                  <a:srgbClr val="333333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marL="0" indent="0">
              <a:lnSpc>
                <a:spcPct val="200000"/>
              </a:lnSpc>
              <a:buNone/>
            </a:pPr>
            <a:r>
              <a:rPr lang="th-TH" sz="3200" b="0" dirty="0">
                <a:solidFill>
                  <a:srgbClr val="FF0000"/>
                </a:solidFill>
                <a:latin typeface="+mj-lt"/>
              </a:rPr>
              <a:t>“ลื่นล้มในบ้าน, ลื่นในห้องน้ำ, สะดุดสิ่งของล้ม, ตกเก้าอี้,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th-TH" sz="3200" b="0" dirty="0">
                <a:solidFill>
                  <a:srgbClr val="FF0000"/>
                </a:solidFill>
                <a:latin typeface="+mj-lt"/>
              </a:rPr>
              <a:t>ตกเตียง ฯลฯ”</a:t>
            </a:r>
            <a:endParaRPr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4146A1-360D-914A-8780-0BCC477AA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721" y="1504716"/>
            <a:ext cx="4402228" cy="44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9190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38503" y="859111"/>
            <a:ext cx="10515600" cy="1325563"/>
          </a:xfrm>
        </p:spPr>
        <p:txBody>
          <a:bodyPr/>
          <a:lstStyle/>
          <a:p>
            <a:r>
              <a:rPr 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Complications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38810" y="1811655"/>
            <a:ext cx="11261725" cy="4922520"/>
          </a:xfrm>
        </p:spPr>
        <p:txBody>
          <a:bodyPr/>
          <a:lstStyle/>
          <a:p>
            <a:r>
              <a:rPr 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Wound infection – 2% in Type I , &gt;10% in Type III</a:t>
            </a:r>
          </a:p>
          <a:p>
            <a:r>
              <a:rPr 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Osteomyelitis – staph aureus, </a:t>
            </a:r>
            <a:r>
              <a:rPr lang="en-US" sz="3200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pseudomona</a:t>
            </a:r>
            <a:r>
              <a:rPr 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sp. </a:t>
            </a:r>
          </a:p>
          <a:p>
            <a:r>
              <a:rPr 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Gas gangrene</a:t>
            </a:r>
          </a:p>
          <a:p>
            <a:r>
              <a:rPr 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Tetanus</a:t>
            </a:r>
          </a:p>
          <a:p>
            <a:r>
              <a:rPr 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Non-union/malunion</a:t>
            </a:r>
          </a:p>
          <a:p>
            <a:endParaRPr lang="en-US" sz="32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4392295"/>
            <a:ext cx="2438400" cy="2148205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840" y="2895600"/>
            <a:ext cx="3143250" cy="2430145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isclosure"/>
          <p:cNvSpPr txBox="1">
            <a:spLocks noGrp="1"/>
          </p:cNvSpPr>
          <p:nvPr>
            <p:ph type="title"/>
          </p:nvPr>
        </p:nvSpPr>
        <p:spPr>
          <a:xfrm>
            <a:off x="4623212" y="24836"/>
            <a:ext cx="6013815" cy="1085055"/>
          </a:xfrm>
          <a:prstGeom prst="rect">
            <a:avLst/>
          </a:prstGeom>
          <a:solidFill>
            <a:srgbClr val="0070C0"/>
          </a:solidFill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  <p:txBody>
          <a:bodyPr>
            <a:norm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800" dirty="0"/>
              <a:t>Effect of hip fracture</a:t>
            </a:r>
            <a:endParaRPr sz="3800" dirty="0"/>
          </a:p>
        </p:txBody>
      </p:sp>
      <p:sp>
        <p:nvSpPr>
          <p:cNvPr id="166" name="I have no conflicts of interest"/>
          <p:cNvSpPr txBox="1"/>
          <p:nvPr/>
        </p:nvSpPr>
        <p:spPr>
          <a:xfrm>
            <a:off x="2223416" y="1373223"/>
            <a:ext cx="7898005" cy="4381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marL="419805" indent="-419805" algn="l" defTabSz="457200">
              <a:lnSpc>
                <a:spcPct val="150000"/>
              </a:lnSpc>
              <a:buSzPct val="45000"/>
              <a:buBlip>
                <a:blip r:embed="rId3"/>
              </a:buBlip>
              <a:defRPr sz="3700" b="1">
                <a:solidFill>
                  <a:srgbClr val="333333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800" b="0" dirty="0">
                <a:latin typeface="+mn-lt"/>
              </a:rPr>
              <a:t>Immobilization syndrome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800" b="0" dirty="0">
                <a:latin typeface="+mn-lt"/>
              </a:rPr>
              <a:t>Morbidity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800" b="0" dirty="0">
                <a:latin typeface="+mn-lt"/>
              </a:rPr>
              <a:t>Mortality rate 4 to 39% in 1 year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800" b="0" dirty="0">
                <a:latin typeface="+mn-lt"/>
              </a:rPr>
              <a:t>25% pass away after treatment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800" b="0" dirty="0">
                <a:latin typeface="+mn-lt"/>
              </a:rPr>
              <a:t>Effect to the patient, relatives and care giver</a:t>
            </a:r>
            <a:endParaRPr sz="2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3752856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isclosure"/>
          <p:cNvSpPr txBox="1">
            <a:spLocks noGrp="1"/>
          </p:cNvSpPr>
          <p:nvPr>
            <p:ph type="title"/>
          </p:nvPr>
        </p:nvSpPr>
        <p:spPr>
          <a:xfrm>
            <a:off x="4623212" y="24836"/>
            <a:ext cx="6013815" cy="1085055"/>
          </a:xfrm>
          <a:prstGeom prst="rect">
            <a:avLst/>
          </a:prstGeom>
          <a:solidFill>
            <a:srgbClr val="0070C0"/>
          </a:solidFill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  <p:txBody>
          <a:bodyPr>
            <a:norm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800" dirty="0"/>
              <a:t>Diagnosis</a:t>
            </a:r>
            <a:endParaRPr sz="3800" dirty="0"/>
          </a:p>
        </p:txBody>
      </p:sp>
      <p:sp>
        <p:nvSpPr>
          <p:cNvPr id="166" name="I have no conflicts of interest"/>
          <p:cNvSpPr txBox="1"/>
          <p:nvPr/>
        </p:nvSpPr>
        <p:spPr>
          <a:xfrm>
            <a:off x="1885507" y="535483"/>
            <a:ext cx="8173351" cy="6104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marL="419805" indent="-419805" algn="l" defTabSz="457200">
              <a:lnSpc>
                <a:spcPct val="150000"/>
              </a:lnSpc>
              <a:buSzPct val="45000"/>
              <a:buBlip>
                <a:blip r:embed="rId3"/>
              </a:buBlip>
              <a:defRPr sz="3700" b="1">
                <a:solidFill>
                  <a:srgbClr val="333333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marL="0" indent="0">
              <a:lnSpc>
                <a:spcPct val="200000"/>
              </a:lnSpc>
              <a:buNone/>
            </a:pPr>
            <a:r>
              <a:rPr lang="en-US" sz="2800" b="0" dirty="0">
                <a:solidFill>
                  <a:srgbClr val="C00000"/>
                </a:solidFill>
                <a:latin typeface="+mn-lt"/>
              </a:rPr>
              <a:t>Clinical diagnosis</a:t>
            </a:r>
            <a:endParaRPr lang="en-US" sz="2800" b="0" dirty="0">
              <a:latin typeface="+mn-lt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800" b="0" dirty="0">
                <a:latin typeface="+mn-lt"/>
              </a:rPr>
              <a:t>Shortening deformity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800" b="0" dirty="0">
                <a:latin typeface="+mn-lt"/>
              </a:rPr>
              <a:t>External rotation deformity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800" b="0" dirty="0">
                <a:latin typeface="+mn-lt"/>
              </a:rPr>
              <a:t>Ecchymosis in intertrochanteric fracture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800" b="0" dirty="0">
                <a:solidFill>
                  <a:srgbClr val="C00000"/>
                </a:solidFill>
                <a:latin typeface="+mn-lt"/>
              </a:rPr>
              <a:t>Radiographic diagnosis </a:t>
            </a:r>
            <a:r>
              <a:rPr lang="en-US" sz="2800" b="0" dirty="0">
                <a:latin typeface="+mn-lt"/>
              </a:rPr>
              <a:t>: 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800" b="0" dirty="0" err="1">
                <a:latin typeface="+mn-lt"/>
              </a:rPr>
              <a:t>Intertrochanter</a:t>
            </a:r>
            <a:r>
              <a:rPr lang="en-US" sz="2800" b="0" dirty="0">
                <a:latin typeface="+mn-lt"/>
              </a:rPr>
              <a:t>? Femoral Neck? 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800" b="0" dirty="0">
                <a:latin typeface="+mn-lt"/>
              </a:rPr>
              <a:t>Displaced or non-displaced</a:t>
            </a:r>
            <a:r>
              <a:rPr lang="th-TH" sz="2800" b="0" dirty="0">
                <a:latin typeface="+mn-lt"/>
              </a:rPr>
              <a:t>?</a:t>
            </a:r>
            <a:endParaRPr sz="2800" b="0" u="sng" dirty="0">
              <a:latin typeface="+mn-lt"/>
            </a:endParaRPr>
          </a:p>
        </p:txBody>
      </p:sp>
      <p:sp>
        <p:nvSpPr>
          <p:cNvPr id="5" name="Chareancholvanich et al. KSSTA 2014…">
            <a:extLst>
              <a:ext uri="{FF2B5EF4-FFF2-40B4-BE49-F238E27FC236}">
                <a16:creationId xmlns:a16="http://schemas.microsoft.com/office/drawing/2014/main" id="{39AB6F49-CCA6-3E46-BA5F-F7FA3E4BAF64}"/>
              </a:ext>
            </a:extLst>
          </p:cNvPr>
          <p:cNvSpPr txBox="1"/>
          <p:nvPr/>
        </p:nvSpPr>
        <p:spPr>
          <a:xfrm>
            <a:off x="9744614" y="6407549"/>
            <a:ext cx="753615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r">
              <a:defRPr sz="1800" b="1">
                <a:solidFill>
                  <a:srgbClr val="A6AAA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Helvetica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10</a:t>
            </a:r>
            <a:endParaRPr lang="en-US" sz="900" dirty="0">
              <a:latin typeface="Helvetica" pitchFamily="2" charset="0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0103864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isclosure"/>
          <p:cNvSpPr txBox="1">
            <a:spLocks noGrp="1"/>
          </p:cNvSpPr>
          <p:nvPr>
            <p:ph type="title"/>
          </p:nvPr>
        </p:nvSpPr>
        <p:spPr>
          <a:xfrm>
            <a:off x="4623212" y="24836"/>
            <a:ext cx="6013815" cy="1085055"/>
          </a:xfrm>
          <a:prstGeom prst="rect">
            <a:avLst/>
          </a:prstGeom>
          <a:solidFill>
            <a:srgbClr val="0070C0"/>
          </a:solidFill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  <p:txBody>
          <a:bodyPr>
            <a:norm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800" dirty="0"/>
              <a:t>Deformity</a:t>
            </a:r>
            <a:endParaRPr sz="3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B38E0E-DE07-A946-B1A1-F8FC8B8D6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091" y="1248647"/>
            <a:ext cx="3728145" cy="5536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5EBAAC-4184-0343-9979-DBA5D4717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737" y="1248647"/>
            <a:ext cx="4154941" cy="5536406"/>
          </a:xfrm>
          <a:prstGeom prst="rect">
            <a:avLst/>
          </a:prstGeom>
        </p:spPr>
      </p:pic>
      <p:sp>
        <p:nvSpPr>
          <p:cNvPr id="8" name="Disclosure">
            <a:extLst>
              <a:ext uri="{FF2B5EF4-FFF2-40B4-BE49-F238E27FC236}">
                <a16:creationId xmlns:a16="http://schemas.microsoft.com/office/drawing/2014/main" id="{CF9DD836-F881-CB40-B1C0-11939C296291}"/>
              </a:ext>
            </a:extLst>
          </p:cNvPr>
          <p:cNvSpPr txBox="1">
            <a:spLocks/>
          </p:cNvSpPr>
          <p:nvPr/>
        </p:nvSpPr>
        <p:spPr>
          <a:xfrm>
            <a:off x="1957091" y="6107908"/>
            <a:ext cx="3728145" cy="67714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3400" dirty="0">
                <a:solidFill>
                  <a:srgbClr val="FFFF00"/>
                </a:solidFill>
              </a:rPr>
              <a:t>External rotation</a:t>
            </a:r>
          </a:p>
        </p:txBody>
      </p:sp>
      <p:sp>
        <p:nvSpPr>
          <p:cNvPr id="9" name="Disclosure">
            <a:extLst>
              <a:ext uri="{FF2B5EF4-FFF2-40B4-BE49-F238E27FC236}">
                <a16:creationId xmlns:a16="http://schemas.microsoft.com/office/drawing/2014/main" id="{6DADECB6-C972-4A48-A7FE-82BF9E81C0AC}"/>
              </a:ext>
            </a:extLst>
          </p:cNvPr>
          <p:cNvSpPr txBox="1">
            <a:spLocks/>
          </p:cNvSpPr>
          <p:nvPr/>
        </p:nvSpPr>
        <p:spPr>
          <a:xfrm>
            <a:off x="6214735" y="6121650"/>
            <a:ext cx="4154942" cy="67714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3400" dirty="0">
                <a:solidFill>
                  <a:srgbClr val="FFFF00"/>
                </a:solidFill>
              </a:rPr>
              <a:t>Shortening</a:t>
            </a:r>
          </a:p>
        </p:txBody>
      </p:sp>
    </p:spTree>
    <p:extLst>
      <p:ext uri="{BB962C8B-B14F-4D97-AF65-F5344CB8AC3E}">
        <p14:creationId xmlns:p14="http://schemas.microsoft.com/office/powerpoint/2010/main" val="895270639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isclosure"/>
          <p:cNvSpPr txBox="1">
            <a:spLocks noGrp="1"/>
          </p:cNvSpPr>
          <p:nvPr>
            <p:ph type="title"/>
          </p:nvPr>
        </p:nvSpPr>
        <p:spPr>
          <a:xfrm>
            <a:off x="4623212" y="24836"/>
            <a:ext cx="6013815" cy="1085055"/>
          </a:xfrm>
          <a:prstGeom prst="rect">
            <a:avLst/>
          </a:prstGeom>
          <a:solidFill>
            <a:srgbClr val="0070C0"/>
          </a:solidFill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  <p:txBody>
          <a:bodyPr>
            <a:norm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800" dirty="0"/>
              <a:t>Femoral neck fracture</a:t>
            </a:r>
            <a:endParaRPr sz="3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FC490-F4D0-AF4D-84CD-68DD4FC4F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848" y="1254621"/>
            <a:ext cx="4588176" cy="4442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5AA68-FA3A-B240-B84B-17CCBD043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234" y="1946673"/>
            <a:ext cx="5280832" cy="4375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D5C480-AF07-BD49-A2E9-BE8B15B40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125" y="2609324"/>
            <a:ext cx="5445816" cy="424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52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isclosure"/>
          <p:cNvSpPr txBox="1">
            <a:spLocks noGrp="1"/>
          </p:cNvSpPr>
          <p:nvPr>
            <p:ph type="title"/>
          </p:nvPr>
        </p:nvSpPr>
        <p:spPr>
          <a:xfrm>
            <a:off x="4623212" y="24836"/>
            <a:ext cx="6013815" cy="1085055"/>
          </a:xfrm>
          <a:prstGeom prst="rect">
            <a:avLst/>
          </a:prstGeom>
          <a:solidFill>
            <a:srgbClr val="0070C0"/>
          </a:solidFill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  <p:txBody>
          <a:bodyPr>
            <a:norm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800" dirty="0"/>
              <a:t>Intertrochanteric fracture</a:t>
            </a:r>
            <a:endParaRPr sz="3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896285-266D-BE49-B528-C4EC01175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453" y="1284134"/>
            <a:ext cx="4616648" cy="4037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8F602C-C64D-3645-A61F-7C457B64C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266" y="1845805"/>
            <a:ext cx="4867223" cy="4297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C8E05B-1965-4949-ABDF-6C196B08E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906" y="2669828"/>
            <a:ext cx="4697016" cy="405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3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isclosure"/>
          <p:cNvSpPr txBox="1">
            <a:spLocks noGrp="1"/>
          </p:cNvSpPr>
          <p:nvPr>
            <p:ph type="title"/>
          </p:nvPr>
        </p:nvSpPr>
        <p:spPr>
          <a:xfrm>
            <a:off x="4623212" y="24836"/>
            <a:ext cx="6013815" cy="1085055"/>
          </a:xfrm>
          <a:prstGeom prst="rect">
            <a:avLst/>
          </a:prstGeom>
          <a:solidFill>
            <a:srgbClr val="0070C0"/>
          </a:solidFill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  <p:txBody>
          <a:bodyPr>
            <a:norm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800" dirty="0"/>
              <a:t>Management</a:t>
            </a:r>
            <a:endParaRPr sz="3800" dirty="0"/>
          </a:p>
        </p:txBody>
      </p:sp>
      <p:sp>
        <p:nvSpPr>
          <p:cNvPr id="166" name="I have no conflicts of interest"/>
          <p:cNvSpPr txBox="1"/>
          <p:nvPr/>
        </p:nvSpPr>
        <p:spPr>
          <a:xfrm>
            <a:off x="1948547" y="1297901"/>
            <a:ext cx="8688478" cy="3519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marL="419805" indent="-419805" algn="l" defTabSz="457200">
              <a:lnSpc>
                <a:spcPct val="150000"/>
              </a:lnSpc>
              <a:buSzPct val="45000"/>
              <a:buBlip>
                <a:blip r:embed="rId3"/>
              </a:buBlip>
              <a:defRPr sz="3700" b="1">
                <a:solidFill>
                  <a:srgbClr val="333333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2800" dirty="0"/>
              <a:t>ATLS protocol for initial management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Adequate pain control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Prevention of immobilization syndrome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Definitive treatment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975781897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isclosure"/>
          <p:cNvSpPr txBox="1">
            <a:spLocks noGrp="1"/>
          </p:cNvSpPr>
          <p:nvPr>
            <p:ph type="title"/>
          </p:nvPr>
        </p:nvSpPr>
        <p:spPr>
          <a:xfrm>
            <a:off x="4623212" y="24836"/>
            <a:ext cx="6013815" cy="1085055"/>
          </a:xfrm>
          <a:prstGeom prst="rect">
            <a:avLst/>
          </a:prstGeom>
          <a:solidFill>
            <a:srgbClr val="0070C0"/>
          </a:solidFill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  <p:txBody>
          <a:bodyPr>
            <a:norm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800" dirty="0"/>
              <a:t>Definitive treatment</a:t>
            </a:r>
            <a:endParaRPr sz="3800" dirty="0"/>
          </a:p>
        </p:txBody>
      </p:sp>
      <p:sp>
        <p:nvSpPr>
          <p:cNvPr id="166" name="I have no conflicts of interest"/>
          <p:cNvSpPr txBox="1"/>
          <p:nvPr/>
        </p:nvSpPr>
        <p:spPr>
          <a:xfrm>
            <a:off x="1859251" y="1249613"/>
            <a:ext cx="4632058" cy="5288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marL="419805" indent="-419805" algn="l" defTabSz="457200">
              <a:lnSpc>
                <a:spcPct val="150000"/>
              </a:lnSpc>
              <a:buSzPct val="45000"/>
              <a:buBlip>
                <a:blip r:embed="rId3"/>
              </a:buBlip>
              <a:defRPr sz="3700" b="1">
                <a:solidFill>
                  <a:srgbClr val="333333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>
              <a:buFont typeface="Wingdings" pitchFamily="2" charset="2"/>
              <a:buChar char="§"/>
            </a:pPr>
            <a:r>
              <a:rPr lang="en-US" sz="2500" dirty="0">
                <a:latin typeface="+mn-lt"/>
              </a:rPr>
              <a:t>Conservative treatment</a:t>
            </a:r>
          </a:p>
          <a:p>
            <a:pPr>
              <a:buFont typeface="Wingdings" pitchFamily="2" charset="2"/>
              <a:buChar char="§"/>
            </a:pPr>
            <a:r>
              <a:rPr lang="en-US" sz="2500" dirty="0">
                <a:latin typeface="+mn-lt"/>
              </a:rPr>
              <a:t>Surgical treatment</a:t>
            </a:r>
          </a:p>
          <a:p>
            <a:pPr>
              <a:buFont typeface="Wingdings" pitchFamily="2" charset="2"/>
              <a:buChar char="§"/>
            </a:pPr>
            <a:r>
              <a:rPr lang="en-US" sz="2200" dirty="0">
                <a:latin typeface="+mn-lt"/>
              </a:rPr>
              <a:t>Internal fixation:</a:t>
            </a:r>
          </a:p>
          <a:p>
            <a:pPr>
              <a:buFont typeface="Wingdings" pitchFamily="2" charset="2"/>
              <a:buChar char="§"/>
            </a:pPr>
            <a:r>
              <a:rPr lang="en-US" sz="2200" b="0" dirty="0">
                <a:latin typeface="+mn-lt"/>
              </a:rPr>
              <a:t>Multiple screws fixation</a:t>
            </a:r>
          </a:p>
          <a:p>
            <a:pPr>
              <a:buFont typeface="Wingdings" pitchFamily="2" charset="2"/>
              <a:buChar char="§"/>
            </a:pPr>
            <a:r>
              <a:rPr lang="en-US" sz="2200" b="0" dirty="0" err="1">
                <a:latin typeface="+mn-lt"/>
              </a:rPr>
              <a:t>Cephalomedullary</a:t>
            </a:r>
            <a:r>
              <a:rPr lang="en-US" sz="2200" b="0" dirty="0">
                <a:latin typeface="+mn-lt"/>
              </a:rPr>
              <a:t> nail</a:t>
            </a:r>
          </a:p>
          <a:p>
            <a:pPr>
              <a:buFont typeface="Wingdings" pitchFamily="2" charset="2"/>
              <a:buChar char="§"/>
            </a:pPr>
            <a:r>
              <a:rPr lang="en-US" sz="2200" b="0" dirty="0">
                <a:latin typeface="+mn-lt"/>
              </a:rPr>
              <a:t>Dynamic hip screws</a:t>
            </a:r>
          </a:p>
          <a:p>
            <a:pPr>
              <a:buFont typeface="Wingdings" pitchFamily="2" charset="2"/>
              <a:buChar char="§"/>
            </a:pPr>
            <a:r>
              <a:rPr lang="en-US" sz="2200" dirty="0">
                <a:latin typeface="+mn-lt"/>
              </a:rPr>
              <a:t>Replacement surgery : </a:t>
            </a:r>
          </a:p>
          <a:p>
            <a:pPr>
              <a:buFont typeface="Wingdings" pitchFamily="2" charset="2"/>
              <a:buChar char="§"/>
            </a:pPr>
            <a:r>
              <a:rPr lang="en-US" sz="2200" b="0" dirty="0" err="1">
                <a:latin typeface="+mn-lt"/>
              </a:rPr>
              <a:t>Hemiarthroplasty</a:t>
            </a:r>
            <a:r>
              <a:rPr lang="en-US" sz="2200" b="0" dirty="0">
                <a:latin typeface="+mn-lt"/>
              </a:rPr>
              <a:t>,</a:t>
            </a:r>
          </a:p>
          <a:p>
            <a:pPr>
              <a:buFont typeface="Wingdings" pitchFamily="2" charset="2"/>
              <a:buChar char="§"/>
            </a:pPr>
            <a:r>
              <a:rPr lang="en-US" sz="2200" b="0" dirty="0">
                <a:latin typeface="+mn-lt"/>
              </a:rPr>
              <a:t>Total hip replacement (Cemented/ Cementless)</a:t>
            </a:r>
          </a:p>
        </p:txBody>
      </p:sp>
      <p:pic>
        <p:nvPicPr>
          <p:cNvPr id="6" name="Picture 2" descr="D:\mink\work\นพ.ภาคภูมิ\Film Hip\Film\311-340\312\post op.jpg">
            <a:extLst>
              <a:ext uri="{FF2B5EF4-FFF2-40B4-BE49-F238E27FC236}">
                <a16:creationId xmlns:a16="http://schemas.microsoft.com/office/drawing/2014/main" id="{5352C85E-5D97-5046-9853-39F58D684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10" y="1671576"/>
            <a:ext cx="4176691" cy="417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87497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isclosure"/>
          <p:cNvSpPr txBox="1">
            <a:spLocks noGrp="1"/>
          </p:cNvSpPr>
          <p:nvPr>
            <p:ph type="title"/>
          </p:nvPr>
        </p:nvSpPr>
        <p:spPr>
          <a:xfrm>
            <a:off x="4623212" y="24836"/>
            <a:ext cx="6013815" cy="1085055"/>
          </a:xfrm>
          <a:prstGeom prst="rect">
            <a:avLst/>
          </a:prstGeom>
          <a:solidFill>
            <a:srgbClr val="0070C0"/>
          </a:solidFill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  <p:txBody>
          <a:bodyPr>
            <a:normAutofit fontScale="90000"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800" dirty="0"/>
              <a:t>Internal fixation: </a:t>
            </a:r>
            <a:br>
              <a:rPr lang="en-US" sz="3800" dirty="0"/>
            </a:br>
            <a:r>
              <a:rPr lang="en-US" sz="3800" dirty="0"/>
              <a:t>Multiple screws fixation</a:t>
            </a:r>
            <a:endParaRPr sz="3800" dirty="0"/>
          </a:p>
        </p:txBody>
      </p:sp>
      <p:pic>
        <p:nvPicPr>
          <p:cNvPr id="8" name="Picture 2" descr="D:\mink\work\นพ.ภาคภูมิ\Film Hip\Film\311-340\339\post op.jpg">
            <a:extLst>
              <a:ext uri="{FF2B5EF4-FFF2-40B4-BE49-F238E27FC236}">
                <a16:creationId xmlns:a16="http://schemas.microsoft.com/office/drawing/2014/main" id="{7FEB445D-29EE-C844-B0CB-DB764BD27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4" b="7959"/>
          <a:stretch/>
        </p:blipFill>
        <p:spPr bwMode="auto">
          <a:xfrm>
            <a:off x="1589875" y="1895558"/>
            <a:ext cx="4482703" cy="373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mink\work\นพ.ภาคภูมิ\Film Hip\Film\(200-310)mix\304\post op.jpg">
            <a:extLst>
              <a:ext uri="{FF2B5EF4-FFF2-40B4-BE49-F238E27FC236}">
                <a16:creationId xmlns:a16="http://schemas.microsoft.com/office/drawing/2014/main" id="{AAEECB51-FACA-3448-8A0A-70304E7A0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7" r="1795" b="7960"/>
          <a:stretch/>
        </p:blipFill>
        <p:spPr bwMode="auto">
          <a:xfrm>
            <a:off x="6045369" y="1895559"/>
            <a:ext cx="4536852" cy="373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075707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isclosure"/>
          <p:cNvSpPr txBox="1">
            <a:spLocks noGrp="1"/>
          </p:cNvSpPr>
          <p:nvPr>
            <p:ph type="title"/>
          </p:nvPr>
        </p:nvSpPr>
        <p:spPr>
          <a:xfrm>
            <a:off x="4623212" y="24836"/>
            <a:ext cx="6013815" cy="1085055"/>
          </a:xfrm>
          <a:prstGeom prst="rect">
            <a:avLst/>
          </a:prstGeom>
          <a:solidFill>
            <a:srgbClr val="0070C0"/>
          </a:solidFill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  <p:txBody>
          <a:bodyPr>
            <a:normAutofit fontScale="90000"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800" dirty="0"/>
              <a:t>Internal fixation: </a:t>
            </a:r>
            <a:br>
              <a:rPr lang="en-US" sz="3800" dirty="0"/>
            </a:br>
            <a:r>
              <a:rPr lang="en-US" sz="3800" dirty="0"/>
              <a:t>Dynamic hip screws</a:t>
            </a:r>
            <a:endParaRPr sz="3800" dirty="0"/>
          </a:p>
        </p:txBody>
      </p:sp>
      <p:pic>
        <p:nvPicPr>
          <p:cNvPr id="6" name="Picture 3" descr="D:\mink\work\นพ.ภาคภูมิ\Film Hip\Film\(200-310)mix\310 jpg\6 mo.jpg">
            <a:extLst>
              <a:ext uri="{FF2B5EF4-FFF2-40B4-BE49-F238E27FC236}">
                <a16:creationId xmlns:a16="http://schemas.microsoft.com/office/drawing/2014/main" id="{523BBF8B-6150-8A41-BDD3-059BE61A4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848" y="1473154"/>
            <a:ext cx="4701921" cy="447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mink\work\นพ.ภาคภูมิ\Film Hip\Film\311-340\314\post op.jpg">
            <a:extLst>
              <a:ext uri="{FF2B5EF4-FFF2-40B4-BE49-F238E27FC236}">
                <a16:creationId xmlns:a16="http://schemas.microsoft.com/office/drawing/2014/main" id="{3DABBF6E-418B-2949-8443-320CD278B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860" y="1473154"/>
            <a:ext cx="4472698" cy="447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967045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isclosure"/>
          <p:cNvSpPr txBox="1">
            <a:spLocks noGrp="1"/>
          </p:cNvSpPr>
          <p:nvPr>
            <p:ph type="title"/>
          </p:nvPr>
        </p:nvSpPr>
        <p:spPr>
          <a:xfrm>
            <a:off x="4623212" y="24836"/>
            <a:ext cx="6013815" cy="1085055"/>
          </a:xfrm>
          <a:prstGeom prst="rect">
            <a:avLst/>
          </a:prstGeom>
          <a:solidFill>
            <a:srgbClr val="0070C0"/>
          </a:solidFill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  <p:txBody>
          <a:bodyPr>
            <a:normAutofit fontScale="90000"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800" dirty="0"/>
              <a:t>Internal fixation: </a:t>
            </a:r>
            <a:r>
              <a:rPr lang="en-US" sz="3800" dirty="0" err="1"/>
              <a:t>Cephalomedullary</a:t>
            </a:r>
            <a:r>
              <a:rPr lang="en-US" sz="3800" dirty="0"/>
              <a:t> nail</a:t>
            </a:r>
            <a:endParaRPr sz="3800" dirty="0"/>
          </a:p>
        </p:txBody>
      </p:sp>
      <p:pic>
        <p:nvPicPr>
          <p:cNvPr id="9" name="Picture 3" descr="D:\mink\work\นพ.ภาคภูมิ\Film Hip\Film\311-340\316\Last 1 mo.jpg">
            <a:extLst>
              <a:ext uri="{FF2B5EF4-FFF2-40B4-BE49-F238E27FC236}">
                <a16:creationId xmlns:a16="http://schemas.microsoft.com/office/drawing/2014/main" id="{5EF4ED4C-7CAB-9547-8B56-759248C3A8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2" b="6141"/>
          <a:stretch/>
        </p:blipFill>
        <p:spPr bwMode="auto">
          <a:xfrm>
            <a:off x="1539244" y="1663362"/>
            <a:ext cx="4581788" cy="400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mink\work\นพ.ภาคภูมิ\Film Hip\Film\311-340\317\Last 1y.jpg">
            <a:extLst>
              <a:ext uri="{FF2B5EF4-FFF2-40B4-BE49-F238E27FC236}">
                <a16:creationId xmlns:a16="http://schemas.microsoft.com/office/drawing/2014/main" id="{6B1EB18A-2A9C-034F-896D-0682B8CBB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" b="8803"/>
          <a:stretch/>
        </p:blipFill>
        <p:spPr bwMode="auto">
          <a:xfrm>
            <a:off x="5768490" y="1663362"/>
            <a:ext cx="4878409" cy="400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71420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>
            <a:extLst>
              <a:ext uri="{FF2B5EF4-FFF2-40B4-BE49-F238E27FC236}">
                <a16:creationId xmlns:a16="http://schemas.microsoft.com/office/drawing/2014/main" id="{7ECE8F25-59A3-207E-8784-291F9696B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เนื้อหา 4">
            <a:extLst>
              <a:ext uri="{FF2B5EF4-FFF2-40B4-BE49-F238E27FC236}">
                <a16:creationId xmlns:a16="http://schemas.microsoft.com/office/drawing/2014/main" id="{BBA40111-B69D-F2C0-6DCD-82EB2AB5C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11500" b="1" dirty="0"/>
              <a:t>Multiple Long Bone Fractures &amp; Pelvic Fractures</a:t>
            </a:r>
          </a:p>
        </p:txBody>
      </p:sp>
    </p:spTree>
    <p:extLst>
      <p:ext uri="{BB962C8B-B14F-4D97-AF65-F5344CB8AC3E}">
        <p14:creationId xmlns:p14="http://schemas.microsoft.com/office/powerpoint/2010/main" val="61826875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isclosure"/>
          <p:cNvSpPr txBox="1">
            <a:spLocks noGrp="1"/>
          </p:cNvSpPr>
          <p:nvPr>
            <p:ph type="title"/>
          </p:nvPr>
        </p:nvSpPr>
        <p:spPr>
          <a:xfrm>
            <a:off x="4623212" y="24836"/>
            <a:ext cx="6013815" cy="1085055"/>
          </a:xfrm>
          <a:prstGeom prst="rect">
            <a:avLst/>
          </a:prstGeom>
          <a:solidFill>
            <a:srgbClr val="0070C0"/>
          </a:solidFill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  <p:txBody>
          <a:bodyPr>
            <a:norm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800" dirty="0"/>
              <a:t>Hemiarthroplasty</a:t>
            </a:r>
            <a:endParaRPr sz="3800" dirty="0"/>
          </a:p>
        </p:txBody>
      </p:sp>
      <p:pic>
        <p:nvPicPr>
          <p:cNvPr id="8" name="Picture 3" descr="D:\mink\work\นพ.ภาคภูมิ\Film Hip\Film\311-340\320\3 mo.jpg">
            <a:extLst>
              <a:ext uri="{FF2B5EF4-FFF2-40B4-BE49-F238E27FC236}">
                <a16:creationId xmlns:a16="http://schemas.microsoft.com/office/drawing/2014/main" id="{6B1E8421-A551-F746-BAD0-B4DC666B3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022" y="1411646"/>
            <a:ext cx="4534206" cy="453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mink\work\นพ.ภาคภูมิ\Film Hip\Film\311-340\326\post op.jpg">
            <a:extLst>
              <a:ext uri="{FF2B5EF4-FFF2-40B4-BE49-F238E27FC236}">
                <a16:creationId xmlns:a16="http://schemas.microsoft.com/office/drawing/2014/main" id="{43BCBC85-DAAE-2C41-AD90-8DF644C58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1646"/>
            <a:ext cx="4534206" cy="453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isclosure">
            <a:extLst>
              <a:ext uri="{FF2B5EF4-FFF2-40B4-BE49-F238E27FC236}">
                <a16:creationId xmlns:a16="http://schemas.microsoft.com/office/drawing/2014/main" id="{0A25600D-0E3C-BF4C-8220-D8714B1D6B9E}"/>
              </a:ext>
            </a:extLst>
          </p:cNvPr>
          <p:cNvSpPr txBox="1">
            <a:spLocks/>
          </p:cNvSpPr>
          <p:nvPr/>
        </p:nvSpPr>
        <p:spPr>
          <a:xfrm>
            <a:off x="1478470" y="1411647"/>
            <a:ext cx="4485552" cy="67714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3400" dirty="0">
                <a:solidFill>
                  <a:srgbClr val="FFFF00"/>
                </a:solidFill>
              </a:rPr>
              <a:t>Cemented</a:t>
            </a:r>
          </a:p>
        </p:txBody>
      </p:sp>
      <p:sp>
        <p:nvSpPr>
          <p:cNvPr id="11" name="Disclosure">
            <a:extLst>
              <a:ext uri="{FF2B5EF4-FFF2-40B4-BE49-F238E27FC236}">
                <a16:creationId xmlns:a16="http://schemas.microsoft.com/office/drawing/2014/main" id="{DBA6FF8A-F465-4643-A2FC-6DDF2674A864}"/>
              </a:ext>
            </a:extLst>
          </p:cNvPr>
          <p:cNvSpPr txBox="1">
            <a:spLocks/>
          </p:cNvSpPr>
          <p:nvPr/>
        </p:nvSpPr>
        <p:spPr>
          <a:xfrm>
            <a:off x="6012676" y="1411647"/>
            <a:ext cx="4485552" cy="67714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3400" dirty="0">
                <a:solidFill>
                  <a:srgbClr val="FFFF00"/>
                </a:solidFill>
              </a:rPr>
              <a:t>Cementless</a:t>
            </a:r>
          </a:p>
        </p:txBody>
      </p:sp>
    </p:spTree>
    <p:extLst>
      <p:ext uri="{BB962C8B-B14F-4D97-AF65-F5344CB8AC3E}">
        <p14:creationId xmlns:p14="http://schemas.microsoft.com/office/powerpoint/2010/main" val="3733492882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A1D388-9B69-0341-852B-531A62F6F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050" y="1864985"/>
            <a:ext cx="4884539" cy="4080867"/>
          </a:xfrm>
          <a:prstGeom prst="rect">
            <a:avLst/>
          </a:prstGeom>
        </p:spPr>
      </p:pic>
      <p:pic>
        <p:nvPicPr>
          <p:cNvPr id="12" name="Picture 3" descr="D:\mink\work\นพ.ภาคภูมิ\Film Hip\Film\311-340\340\7 mo.jpg">
            <a:extLst>
              <a:ext uri="{FF2B5EF4-FFF2-40B4-BE49-F238E27FC236}">
                <a16:creationId xmlns:a16="http://schemas.microsoft.com/office/drawing/2014/main" id="{B94C0D5F-2C84-E24F-9B6B-001E1E351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7" y="1411646"/>
            <a:ext cx="4534206" cy="453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" name="Disclosure"/>
          <p:cNvSpPr txBox="1">
            <a:spLocks noGrp="1"/>
          </p:cNvSpPr>
          <p:nvPr>
            <p:ph type="title"/>
          </p:nvPr>
        </p:nvSpPr>
        <p:spPr>
          <a:xfrm>
            <a:off x="4623212" y="24836"/>
            <a:ext cx="6013815" cy="1085055"/>
          </a:xfrm>
          <a:prstGeom prst="rect">
            <a:avLst/>
          </a:prstGeom>
          <a:solidFill>
            <a:srgbClr val="0070C0"/>
          </a:solidFill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  <p:txBody>
          <a:bodyPr>
            <a:norm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800" dirty="0"/>
              <a:t>Total hip replacement</a:t>
            </a:r>
            <a:endParaRPr sz="3800" dirty="0"/>
          </a:p>
        </p:txBody>
      </p:sp>
      <p:sp>
        <p:nvSpPr>
          <p:cNvPr id="10" name="Disclosure">
            <a:extLst>
              <a:ext uri="{FF2B5EF4-FFF2-40B4-BE49-F238E27FC236}">
                <a16:creationId xmlns:a16="http://schemas.microsoft.com/office/drawing/2014/main" id="{0A25600D-0E3C-BF4C-8220-D8714B1D6B9E}"/>
              </a:ext>
            </a:extLst>
          </p:cNvPr>
          <p:cNvSpPr txBox="1">
            <a:spLocks/>
          </p:cNvSpPr>
          <p:nvPr/>
        </p:nvSpPr>
        <p:spPr>
          <a:xfrm>
            <a:off x="1549907" y="1411647"/>
            <a:ext cx="4485552" cy="67714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3400" dirty="0">
                <a:solidFill>
                  <a:srgbClr val="FFFF00"/>
                </a:solidFill>
              </a:rPr>
              <a:t>Cemented</a:t>
            </a:r>
          </a:p>
        </p:txBody>
      </p:sp>
      <p:sp>
        <p:nvSpPr>
          <p:cNvPr id="11" name="Disclosure">
            <a:extLst>
              <a:ext uri="{FF2B5EF4-FFF2-40B4-BE49-F238E27FC236}">
                <a16:creationId xmlns:a16="http://schemas.microsoft.com/office/drawing/2014/main" id="{DBA6FF8A-F465-4643-A2FC-6DDF2674A864}"/>
              </a:ext>
            </a:extLst>
          </p:cNvPr>
          <p:cNvSpPr txBox="1">
            <a:spLocks/>
          </p:cNvSpPr>
          <p:nvPr/>
        </p:nvSpPr>
        <p:spPr>
          <a:xfrm>
            <a:off x="6084113" y="1411647"/>
            <a:ext cx="4485552" cy="67714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3400" dirty="0">
                <a:solidFill>
                  <a:srgbClr val="FFFF00"/>
                </a:solidFill>
              </a:rPr>
              <a:t>Cementless</a:t>
            </a:r>
          </a:p>
        </p:txBody>
      </p:sp>
    </p:spTree>
    <p:extLst>
      <p:ext uri="{BB962C8B-B14F-4D97-AF65-F5344CB8AC3E}">
        <p14:creationId xmlns:p14="http://schemas.microsoft.com/office/powerpoint/2010/main" val="926179546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isclosure"/>
          <p:cNvSpPr txBox="1">
            <a:spLocks noGrp="1"/>
          </p:cNvSpPr>
          <p:nvPr>
            <p:ph type="title"/>
          </p:nvPr>
        </p:nvSpPr>
        <p:spPr>
          <a:xfrm>
            <a:off x="4623212" y="24836"/>
            <a:ext cx="6013815" cy="1085055"/>
          </a:xfrm>
          <a:prstGeom prst="rect">
            <a:avLst/>
          </a:prstGeom>
          <a:solidFill>
            <a:srgbClr val="0070C0"/>
          </a:solidFill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  <p:txBody>
          <a:bodyPr>
            <a:normAutofit fontScale="90000"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800" dirty="0"/>
              <a:t>Role of rehabilitation </a:t>
            </a:r>
            <a:br>
              <a:rPr lang="en-US" sz="3800" dirty="0"/>
            </a:br>
            <a:r>
              <a:rPr lang="en-US" sz="3800" dirty="0"/>
              <a:t>in peri-operative period</a:t>
            </a:r>
            <a:endParaRPr sz="3800" dirty="0"/>
          </a:p>
        </p:txBody>
      </p:sp>
      <p:sp>
        <p:nvSpPr>
          <p:cNvPr id="9" name="I have no conflicts of interest">
            <a:extLst>
              <a:ext uri="{FF2B5EF4-FFF2-40B4-BE49-F238E27FC236}">
                <a16:creationId xmlns:a16="http://schemas.microsoft.com/office/drawing/2014/main" id="{E290C5DB-D05D-3541-9444-0DB8531AC06E}"/>
              </a:ext>
            </a:extLst>
          </p:cNvPr>
          <p:cNvSpPr txBox="1"/>
          <p:nvPr/>
        </p:nvSpPr>
        <p:spPr>
          <a:xfrm>
            <a:off x="1979522" y="1383415"/>
            <a:ext cx="8688478" cy="4288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marL="419805" indent="-419805" algn="l" defTabSz="457200">
              <a:lnSpc>
                <a:spcPct val="150000"/>
              </a:lnSpc>
              <a:buSzPct val="45000"/>
              <a:buBlip>
                <a:blip r:embed="rId3"/>
              </a:buBlip>
              <a:defRPr sz="3700" b="1">
                <a:solidFill>
                  <a:srgbClr val="333333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2800" dirty="0"/>
              <a:t>Pre-operative rehabilitation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Post-operative rehabilitation</a:t>
            </a:r>
            <a:br>
              <a:rPr lang="th-TH" sz="2800" dirty="0"/>
            </a:br>
            <a:r>
              <a:rPr lang="en-US" sz="2800" dirty="0"/>
              <a:t>- Early rehabilitation (during admission)</a:t>
            </a:r>
            <a:br>
              <a:rPr lang="en-US" sz="2800" dirty="0"/>
            </a:br>
            <a:r>
              <a:rPr lang="en-US" sz="2800" dirty="0"/>
              <a:t>- Late rehabilitation (home program)</a:t>
            </a:r>
          </a:p>
          <a:p>
            <a:pPr>
              <a:lnSpc>
                <a:spcPct val="200000"/>
              </a:lnSpc>
            </a:pP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025404744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Disclosure"/>
          <p:cNvSpPr txBox="1">
            <a:spLocks noGrp="1"/>
          </p:cNvSpPr>
          <p:nvPr>
            <p:ph type="title"/>
          </p:nvPr>
        </p:nvSpPr>
        <p:spPr>
          <a:xfrm>
            <a:off x="4623212" y="24836"/>
            <a:ext cx="6013815" cy="1085055"/>
          </a:xfrm>
          <a:prstGeom prst="rect">
            <a:avLst/>
          </a:prstGeom>
          <a:solidFill>
            <a:srgbClr val="0070C0"/>
          </a:solidFill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  <p:txBody>
          <a:bodyPr>
            <a:normAutofit fontScale="90000"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800" dirty="0"/>
              <a:t>Pre-operative rehabilitation</a:t>
            </a:r>
            <a:endParaRPr sz="3800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74D1EB6-0655-884F-8F8D-17C4397ED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887" y="1406177"/>
            <a:ext cx="4682583" cy="3893181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F756ED54-6268-5341-BE2E-599DFA34B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496" y="2263643"/>
            <a:ext cx="3869531" cy="1857375"/>
          </a:xfrm>
          <a:prstGeom prst="rect">
            <a:avLst/>
          </a:prstGeom>
        </p:spPr>
      </p:pic>
      <p:sp>
        <p:nvSpPr>
          <p:cNvPr id="8" name="Disclosure">
            <a:extLst>
              <a:ext uri="{FF2B5EF4-FFF2-40B4-BE49-F238E27FC236}">
                <a16:creationId xmlns:a16="http://schemas.microsoft.com/office/drawing/2014/main" id="{86B61B48-6F38-794E-9983-A08E1CA1E99F}"/>
              </a:ext>
            </a:extLst>
          </p:cNvPr>
          <p:cNvSpPr txBox="1">
            <a:spLocks/>
          </p:cNvSpPr>
          <p:nvPr/>
        </p:nvSpPr>
        <p:spPr>
          <a:xfrm>
            <a:off x="1723297" y="5384507"/>
            <a:ext cx="4485552" cy="67714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800" dirty="0">
                <a:solidFill>
                  <a:srgbClr val="FFFF00"/>
                </a:solidFill>
              </a:rPr>
              <a:t>Incentive spirometer</a:t>
            </a:r>
          </a:p>
        </p:txBody>
      </p:sp>
      <p:sp>
        <p:nvSpPr>
          <p:cNvPr id="9" name="Disclosure">
            <a:extLst>
              <a:ext uri="{FF2B5EF4-FFF2-40B4-BE49-F238E27FC236}">
                <a16:creationId xmlns:a16="http://schemas.microsoft.com/office/drawing/2014/main" id="{F6963801-FB55-2240-BFBD-E325830E0586}"/>
              </a:ext>
            </a:extLst>
          </p:cNvPr>
          <p:cNvSpPr txBox="1">
            <a:spLocks/>
          </p:cNvSpPr>
          <p:nvPr/>
        </p:nvSpPr>
        <p:spPr>
          <a:xfrm>
            <a:off x="6767495" y="5384508"/>
            <a:ext cx="3869531" cy="67714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 fontScale="70000" lnSpcReduction="2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3400" dirty="0">
                <a:solidFill>
                  <a:srgbClr val="FFFF00"/>
                </a:solidFill>
              </a:rPr>
              <a:t>Ankle foot pump exercise</a:t>
            </a:r>
          </a:p>
        </p:txBody>
      </p:sp>
    </p:spTree>
    <p:extLst>
      <p:ext uri="{BB962C8B-B14F-4D97-AF65-F5344CB8AC3E}">
        <p14:creationId xmlns:p14="http://schemas.microsoft.com/office/powerpoint/2010/main" val="2060181755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isclosure"/>
          <p:cNvSpPr txBox="1">
            <a:spLocks noGrp="1"/>
          </p:cNvSpPr>
          <p:nvPr>
            <p:ph type="title"/>
          </p:nvPr>
        </p:nvSpPr>
        <p:spPr>
          <a:xfrm>
            <a:off x="4623212" y="24836"/>
            <a:ext cx="6013815" cy="1085055"/>
          </a:xfrm>
          <a:prstGeom prst="rect">
            <a:avLst/>
          </a:prstGeom>
          <a:solidFill>
            <a:srgbClr val="0070C0"/>
          </a:solidFill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  <p:txBody>
          <a:bodyPr>
            <a:normAutofit fontScale="90000"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800" dirty="0"/>
              <a:t>Post-operative rehabilitation</a:t>
            </a:r>
            <a:endParaRPr sz="3800" dirty="0"/>
          </a:p>
        </p:txBody>
      </p:sp>
      <p:sp>
        <p:nvSpPr>
          <p:cNvPr id="10" name="Disclosure">
            <a:extLst>
              <a:ext uri="{FF2B5EF4-FFF2-40B4-BE49-F238E27FC236}">
                <a16:creationId xmlns:a16="http://schemas.microsoft.com/office/drawing/2014/main" id="{86B61B48-6F38-794E-9983-A08E1CA1E99F}"/>
              </a:ext>
            </a:extLst>
          </p:cNvPr>
          <p:cNvSpPr txBox="1">
            <a:spLocks/>
          </p:cNvSpPr>
          <p:nvPr/>
        </p:nvSpPr>
        <p:spPr>
          <a:xfrm>
            <a:off x="2206431" y="1343866"/>
            <a:ext cx="4485552" cy="67714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800" dirty="0">
                <a:solidFill>
                  <a:srgbClr val="FFFF00"/>
                </a:solidFill>
              </a:rPr>
              <a:t>Depend on intraoperative</a:t>
            </a:r>
          </a:p>
        </p:txBody>
      </p:sp>
      <p:sp>
        <p:nvSpPr>
          <p:cNvPr id="12" name="I have no conflicts of interest">
            <a:extLst>
              <a:ext uri="{FF2B5EF4-FFF2-40B4-BE49-F238E27FC236}">
                <a16:creationId xmlns:a16="http://schemas.microsoft.com/office/drawing/2014/main" id="{55DF7B1E-6A8C-1049-8762-10D81252C283}"/>
              </a:ext>
            </a:extLst>
          </p:cNvPr>
          <p:cNvSpPr txBox="1"/>
          <p:nvPr/>
        </p:nvSpPr>
        <p:spPr>
          <a:xfrm>
            <a:off x="1738313" y="2057904"/>
            <a:ext cx="5411390" cy="4529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marL="419805" indent="-419805" algn="l" defTabSz="457200">
              <a:lnSpc>
                <a:spcPct val="150000"/>
              </a:lnSpc>
              <a:buSzPct val="45000"/>
              <a:buBlip>
                <a:blip r:embed="rId3"/>
              </a:buBlip>
              <a:defRPr sz="3700" b="1">
                <a:solidFill>
                  <a:srgbClr val="333333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en-US" sz="2800" b="0" dirty="0">
                <a:latin typeface="+mn-lt"/>
              </a:rPr>
              <a:t>Detail of surgery</a:t>
            </a:r>
          </a:p>
          <a:p>
            <a:r>
              <a:rPr lang="en-US" sz="2800" b="0" dirty="0">
                <a:latin typeface="+mn-lt"/>
              </a:rPr>
              <a:t>Intra-operative bone quality</a:t>
            </a:r>
          </a:p>
          <a:p>
            <a:r>
              <a:rPr lang="en-US" sz="2800" b="0" dirty="0">
                <a:latin typeface="+mn-lt"/>
              </a:rPr>
              <a:t>Quality of surgery, fixation or replacement surgery</a:t>
            </a:r>
          </a:p>
          <a:p>
            <a:r>
              <a:rPr lang="en-US" sz="2800" b="0" dirty="0">
                <a:latin typeface="+mn-lt"/>
              </a:rPr>
              <a:t>Allowable ROM/ hip precaution</a:t>
            </a:r>
          </a:p>
          <a:p>
            <a:r>
              <a:rPr lang="en-US" sz="2800" b="0" dirty="0">
                <a:latin typeface="+mn-lt"/>
              </a:rPr>
              <a:t>Individualize protocol</a:t>
            </a:r>
          </a:p>
          <a:p>
            <a:r>
              <a:rPr lang="en-US" sz="2800" b="0" dirty="0">
                <a:latin typeface="+mn-lt"/>
              </a:rPr>
              <a:t>Pre-operative status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8F916C-8938-C84A-9F72-89F0AC1E3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595" y="1430064"/>
            <a:ext cx="2500313" cy="523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71819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Disclosure"/>
          <p:cNvSpPr txBox="1">
            <a:spLocks noGrp="1"/>
          </p:cNvSpPr>
          <p:nvPr>
            <p:ph type="title"/>
          </p:nvPr>
        </p:nvSpPr>
        <p:spPr>
          <a:xfrm>
            <a:off x="4623212" y="24836"/>
            <a:ext cx="6013815" cy="1085055"/>
          </a:xfrm>
          <a:prstGeom prst="rect">
            <a:avLst/>
          </a:prstGeom>
          <a:solidFill>
            <a:srgbClr val="0070C0"/>
          </a:solidFill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  <p:txBody>
          <a:bodyPr>
            <a:normAutofit fontScale="90000"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800" dirty="0"/>
              <a:t>Post-operative rehabilitation</a:t>
            </a:r>
            <a:endParaRPr sz="3800" dirty="0"/>
          </a:p>
        </p:txBody>
      </p:sp>
      <p:sp>
        <p:nvSpPr>
          <p:cNvPr id="6" name="Disclosure">
            <a:extLst>
              <a:ext uri="{FF2B5EF4-FFF2-40B4-BE49-F238E27FC236}">
                <a16:creationId xmlns:a16="http://schemas.microsoft.com/office/drawing/2014/main" id="{86B61B48-6F38-794E-9983-A08E1CA1E99F}"/>
              </a:ext>
            </a:extLst>
          </p:cNvPr>
          <p:cNvSpPr txBox="1">
            <a:spLocks/>
          </p:cNvSpPr>
          <p:nvPr/>
        </p:nvSpPr>
        <p:spPr>
          <a:xfrm>
            <a:off x="2206431" y="1528545"/>
            <a:ext cx="4485552" cy="67714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800" dirty="0">
                <a:solidFill>
                  <a:srgbClr val="FFFF00"/>
                </a:solidFill>
              </a:rPr>
              <a:t>Sit with support</a:t>
            </a:r>
          </a:p>
        </p:txBody>
      </p:sp>
      <p:sp>
        <p:nvSpPr>
          <p:cNvPr id="8" name="Disclosure">
            <a:extLst>
              <a:ext uri="{FF2B5EF4-FFF2-40B4-BE49-F238E27FC236}">
                <a16:creationId xmlns:a16="http://schemas.microsoft.com/office/drawing/2014/main" id="{9BE5613E-7FF5-4B47-98A6-C7B279CE9548}"/>
              </a:ext>
            </a:extLst>
          </p:cNvPr>
          <p:cNvSpPr txBox="1">
            <a:spLocks/>
          </p:cNvSpPr>
          <p:nvPr/>
        </p:nvSpPr>
        <p:spPr>
          <a:xfrm>
            <a:off x="2206431" y="2427892"/>
            <a:ext cx="4485552" cy="67714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800" dirty="0">
                <a:solidFill>
                  <a:srgbClr val="FFFF00"/>
                </a:solidFill>
              </a:rPr>
              <a:t>Sit without support</a:t>
            </a:r>
          </a:p>
        </p:txBody>
      </p:sp>
      <p:sp>
        <p:nvSpPr>
          <p:cNvPr id="9" name="Disclosure">
            <a:extLst>
              <a:ext uri="{FF2B5EF4-FFF2-40B4-BE49-F238E27FC236}">
                <a16:creationId xmlns:a16="http://schemas.microsoft.com/office/drawing/2014/main" id="{D66A9880-2D93-BE4D-B0F9-79724AEFBD80}"/>
              </a:ext>
            </a:extLst>
          </p:cNvPr>
          <p:cNvSpPr txBox="1">
            <a:spLocks/>
          </p:cNvSpPr>
          <p:nvPr/>
        </p:nvSpPr>
        <p:spPr>
          <a:xfrm>
            <a:off x="2206431" y="3337736"/>
            <a:ext cx="4485552" cy="67714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800" dirty="0">
                <a:solidFill>
                  <a:srgbClr val="FFFF00"/>
                </a:solidFill>
              </a:rPr>
              <a:t>Standing</a:t>
            </a:r>
          </a:p>
        </p:txBody>
      </p:sp>
      <p:sp>
        <p:nvSpPr>
          <p:cNvPr id="10" name="Disclosure">
            <a:extLst>
              <a:ext uri="{FF2B5EF4-FFF2-40B4-BE49-F238E27FC236}">
                <a16:creationId xmlns:a16="http://schemas.microsoft.com/office/drawing/2014/main" id="{64702F77-6DAB-434F-A791-93CBDE33084B}"/>
              </a:ext>
            </a:extLst>
          </p:cNvPr>
          <p:cNvSpPr txBox="1">
            <a:spLocks/>
          </p:cNvSpPr>
          <p:nvPr/>
        </p:nvSpPr>
        <p:spPr>
          <a:xfrm>
            <a:off x="2206431" y="4251362"/>
            <a:ext cx="4485552" cy="67714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800" dirty="0">
                <a:solidFill>
                  <a:srgbClr val="FFFF00"/>
                </a:solidFill>
              </a:rPr>
              <a:t>Walking with gait aid</a:t>
            </a:r>
          </a:p>
        </p:txBody>
      </p:sp>
      <p:sp>
        <p:nvSpPr>
          <p:cNvPr id="11" name="Disclosure">
            <a:extLst>
              <a:ext uri="{FF2B5EF4-FFF2-40B4-BE49-F238E27FC236}">
                <a16:creationId xmlns:a16="http://schemas.microsoft.com/office/drawing/2014/main" id="{A68F03E7-4581-C441-B8B0-F5058743B4CB}"/>
              </a:ext>
            </a:extLst>
          </p:cNvPr>
          <p:cNvSpPr txBox="1">
            <a:spLocks/>
          </p:cNvSpPr>
          <p:nvPr/>
        </p:nvSpPr>
        <p:spPr>
          <a:xfrm>
            <a:off x="2206431" y="5268706"/>
            <a:ext cx="4485552" cy="67714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800" dirty="0">
                <a:solidFill>
                  <a:srgbClr val="FFFF00"/>
                </a:solidFill>
              </a:rPr>
              <a:t>Transfer in/out of bed</a:t>
            </a:r>
          </a:p>
        </p:txBody>
      </p:sp>
      <p:sp>
        <p:nvSpPr>
          <p:cNvPr id="12" name="Curved Right Arrow 1">
            <a:extLst>
              <a:ext uri="{FF2B5EF4-FFF2-40B4-BE49-F238E27FC236}">
                <a16:creationId xmlns:a16="http://schemas.microsoft.com/office/drawing/2014/main" id="{32EB9146-5501-A143-959C-240FE0146598}"/>
              </a:ext>
            </a:extLst>
          </p:cNvPr>
          <p:cNvSpPr/>
          <p:nvPr/>
        </p:nvSpPr>
        <p:spPr>
          <a:xfrm>
            <a:off x="1798445" y="2197437"/>
            <a:ext cx="571500" cy="333742"/>
          </a:xfrm>
          <a:prstGeom prst="curvedRight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hangingPunct="0"/>
            <a:endParaRPr lang="en-US" sz="17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" name="Curved Right Arrow 13">
            <a:extLst>
              <a:ext uri="{FF2B5EF4-FFF2-40B4-BE49-F238E27FC236}">
                <a16:creationId xmlns:a16="http://schemas.microsoft.com/office/drawing/2014/main" id="{D641C154-B3C1-1A48-8576-20C928F01C74}"/>
              </a:ext>
            </a:extLst>
          </p:cNvPr>
          <p:cNvSpPr/>
          <p:nvPr/>
        </p:nvSpPr>
        <p:spPr>
          <a:xfrm>
            <a:off x="1920681" y="3226013"/>
            <a:ext cx="571500" cy="333742"/>
          </a:xfrm>
          <a:prstGeom prst="curvedRight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hangingPunct="0"/>
            <a:endParaRPr lang="en-US" sz="17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" name="Curved Right Arrow 14">
            <a:extLst>
              <a:ext uri="{FF2B5EF4-FFF2-40B4-BE49-F238E27FC236}">
                <a16:creationId xmlns:a16="http://schemas.microsoft.com/office/drawing/2014/main" id="{2A8ADD10-D266-B44C-8906-14B2EADAAB0D}"/>
              </a:ext>
            </a:extLst>
          </p:cNvPr>
          <p:cNvSpPr/>
          <p:nvPr/>
        </p:nvSpPr>
        <p:spPr>
          <a:xfrm>
            <a:off x="1945095" y="4173635"/>
            <a:ext cx="571500" cy="333742"/>
          </a:xfrm>
          <a:prstGeom prst="curvedRight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hangingPunct="0"/>
            <a:endParaRPr lang="en-US" sz="17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5" name="Curved Right Arrow 15">
            <a:extLst>
              <a:ext uri="{FF2B5EF4-FFF2-40B4-BE49-F238E27FC236}">
                <a16:creationId xmlns:a16="http://schemas.microsoft.com/office/drawing/2014/main" id="{334A03CA-5F1B-DC45-AB07-68A53EBC33DF}"/>
              </a:ext>
            </a:extLst>
          </p:cNvPr>
          <p:cNvSpPr/>
          <p:nvPr/>
        </p:nvSpPr>
        <p:spPr>
          <a:xfrm>
            <a:off x="2002447" y="5153468"/>
            <a:ext cx="571500" cy="333742"/>
          </a:xfrm>
          <a:prstGeom prst="curvedRight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hangingPunct="0"/>
            <a:endParaRPr lang="en-US" sz="170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BC6AB87A-9C02-2F49-8D0D-E5DB0027E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694" y="1858187"/>
            <a:ext cx="3424535" cy="38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78818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Disclosure"/>
          <p:cNvSpPr txBox="1">
            <a:spLocks noGrp="1"/>
          </p:cNvSpPr>
          <p:nvPr>
            <p:ph type="title"/>
          </p:nvPr>
        </p:nvSpPr>
        <p:spPr>
          <a:xfrm>
            <a:off x="4623212" y="24836"/>
            <a:ext cx="6013815" cy="1085055"/>
          </a:xfrm>
          <a:prstGeom prst="rect">
            <a:avLst/>
          </a:prstGeom>
          <a:solidFill>
            <a:srgbClr val="0070C0"/>
          </a:solidFill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  <p:txBody>
          <a:bodyPr>
            <a:norm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800" dirty="0"/>
              <a:t>Weight bearing protocol</a:t>
            </a:r>
            <a:endParaRPr sz="3800" dirty="0"/>
          </a:p>
        </p:txBody>
      </p:sp>
      <p:sp>
        <p:nvSpPr>
          <p:cNvPr id="6" name="Disclosure">
            <a:extLst>
              <a:ext uri="{FF2B5EF4-FFF2-40B4-BE49-F238E27FC236}">
                <a16:creationId xmlns:a16="http://schemas.microsoft.com/office/drawing/2014/main" id="{86B61B48-6F38-794E-9983-A08E1CA1E99F}"/>
              </a:ext>
            </a:extLst>
          </p:cNvPr>
          <p:cNvSpPr txBox="1">
            <a:spLocks/>
          </p:cNvSpPr>
          <p:nvPr/>
        </p:nvSpPr>
        <p:spPr>
          <a:xfrm>
            <a:off x="2206431" y="1528545"/>
            <a:ext cx="4485552" cy="67714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500" dirty="0">
                <a:solidFill>
                  <a:srgbClr val="FFFF00"/>
                </a:solidFill>
              </a:rPr>
              <a:t>Non-weight bearing</a:t>
            </a:r>
          </a:p>
        </p:txBody>
      </p:sp>
      <p:sp>
        <p:nvSpPr>
          <p:cNvPr id="7" name="Disclosure">
            <a:extLst>
              <a:ext uri="{FF2B5EF4-FFF2-40B4-BE49-F238E27FC236}">
                <a16:creationId xmlns:a16="http://schemas.microsoft.com/office/drawing/2014/main" id="{9BE5613E-7FF5-4B47-98A6-C7B279CE9548}"/>
              </a:ext>
            </a:extLst>
          </p:cNvPr>
          <p:cNvSpPr txBox="1">
            <a:spLocks/>
          </p:cNvSpPr>
          <p:nvPr/>
        </p:nvSpPr>
        <p:spPr>
          <a:xfrm>
            <a:off x="2206431" y="2427892"/>
            <a:ext cx="4485552" cy="67714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500" dirty="0">
                <a:solidFill>
                  <a:srgbClr val="FFFF00"/>
                </a:solidFill>
              </a:rPr>
              <a:t>Toe-touch weight bearing</a:t>
            </a:r>
          </a:p>
        </p:txBody>
      </p:sp>
      <p:sp>
        <p:nvSpPr>
          <p:cNvPr id="8" name="Disclosure">
            <a:extLst>
              <a:ext uri="{FF2B5EF4-FFF2-40B4-BE49-F238E27FC236}">
                <a16:creationId xmlns:a16="http://schemas.microsoft.com/office/drawing/2014/main" id="{D66A9880-2D93-BE4D-B0F9-79724AEFBD80}"/>
              </a:ext>
            </a:extLst>
          </p:cNvPr>
          <p:cNvSpPr txBox="1">
            <a:spLocks/>
          </p:cNvSpPr>
          <p:nvPr/>
        </p:nvSpPr>
        <p:spPr>
          <a:xfrm>
            <a:off x="2206431" y="3337736"/>
            <a:ext cx="4485552" cy="67714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500" dirty="0">
                <a:solidFill>
                  <a:srgbClr val="FFFF00"/>
                </a:solidFill>
              </a:rPr>
              <a:t>Partial weight bearing</a:t>
            </a:r>
          </a:p>
        </p:txBody>
      </p:sp>
      <p:sp>
        <p:nvSpPr>
          <p:cNvPr id="9" name="Disclosure">
            <a:extLst>
              <a:ext uri="{FF2B5EF4-FFF2-40B4-BE49-F238E27FC236}">
                <a16:creationId xmlns:a16="http://schemas.microsoft.com/office/drawing/2014/main" id="{64702F77-6DAB-434F-A791-93CBDE33084B}"/>
              </a:ext>
            </a:extLst>
          </p:cNvPr>
          <p:cNvSpPr txBox="1">
            <a:spLocks/>
          </p:cNvSpPr>
          <p:nvPr/>
        </p:nvSpPr>
        <p:spPr>
          <a:xfrm>
            <a:off x="2206431" y="4251362"/>
            <a:ext cx="4485552" cy="67714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500" dirty="0">
                <a:solidFill>
                  <a:srgbClr val="FFFF00"/>
                </a:solidFill>
              </a:rPr>
              <a:t>As tolerable</a:t>
            </a:r>
          </a:p>
        </p:txBody>
      </p:sp>
      <p:sp>
        <p:nvSpPr>
          <p:cNvPr id="10" name="Disclosure">
            <a:extLst>
              <a:ext uri="{FF2B5EF4-FFF2-40B4-BE49-F238E27FC236}">
                <a16:creationId xmlns:a16="http://schemas.microsoft.com/office/drawing/2014/main" id="{A68F03E7-4581-C441-B8B0-F5058743B4CB}"/>
              </a:ext>
            </a:extLst>
          </p:cNvPr>
          <p:cNvSpPr txBox="1">
            <a:spLocks/>
          </p:cNvSpPr>
          <p:nvPr/>
        </p:nvSpPr>
        <p:spPr>
          <a:xfrm>
            <a:off x="2206431" y="5268706"/>
            <a:ext cx="4485552" cy="67714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500" dirty="0">
                <a:solidFill>
                  <a:srgbClr val="FFFF00"/>
                </a:solidFill>
              </a:rPr>
              <a:t>Full weight bearing</a:t>
            </a:r>
          </a:p>
        </p:txBody>
      </p:sp>
      <p:sp>
        <p:nvSpPr>
          <p:cNvPr id="11" name="Disclosure">
            <a:extLst>
              <a:ext uri="{FF2B5EF4-FFF2-40B4-BE49-F238E27FC236}">
                <a16:creationId xmlns:a16="http://schemas.microsoft.com/office/drawing/2014/main" id="{C806F8FC-E0BA-094B-A86F-684760DA9DB4}"/>
              </a:ext>
            </a:extLst>
          </p:cNvPr>
          <p:cNvSpPr txBox="1">
            <a:spLocks/>
          </p:cNvSpPr>
          <p:nvPr/>
        </p:nvSpPr>
        <p:spPr>
          <a:xfrm>
            <a:off x="6739561" y="3337735"/>
            <a:ext cx="2992398" cy="677147"/>
          </a:xfrm>
          <a:prstGeom prst="rect">
            <a:avLst/>
          </a:prstGeom>
          <a:solidFill>
            <a:srgbClr val="7030A0"/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500" dirty="0">
                <a:solidFill>
                  <a:srgbClr val="FFFF00"/>
                </a:solidFill>
              </a:rPr>
              <a:t>&lt; 50 % of BW</a:t>
            </a:r>
          </a:p>
        </p:txBody>
      </p:sp>
      <p:sp>
        <p:nvSpPr>
          <p:cNvPr id="12" name="Disclosure">
            <a:extLst>
              <a:ext uri="{FF2B5EF4-FFF2-40B4-BE49-F238E27FC236}">
                <a16:creationId xmlns:a16="http://schemas.microsoft.com/office/drawing/2014/main" id="{9CA98514-95EE-554B-B7C0-868112C10534}"/>
              </a:ext>
            </a:extLst>
          </p:cNvPr>
          <p:cNvSpPr txBox="1">
            <a:spLocks/>
          </p:cNvSpPr>
          <p:nvPr/>
        </p:nvSpPr>
        <p:spPr>
          <a:xfrm>
            <a:off x="6752215" y="4257339"/>
            <a:ext cx="2992398" cy="677147"/>
          </a:xfrm>
          <a:prstGeom prst="rect">
            <a:avLst/>
          </a:prstGeom>
          <a:solidFill>
            <a:srgbClr val="7030A0"/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500" dirty="0">
                <a:solidFill>
                  <a:srgbClr val="FFFF00"/>
                </a:solidFill>
              </a:rPr>
              <a:t>50-100% of BW</a:t>
            </a:r>
          </a:p>
        </p:txBody>
      </p:sp>
      <p:sp>
        <p:nvSpPr>
          <p:cNvPr id="13" name="Disclosure">
            <a:extLst>
              <a:ext uri="{FF2B5EF4-FFF2-40B4-BE49-F238E27FC236}">
                <a16:creationId xmlns:a16="http://schemas.microsoft.com/office/drawing/2014/main" id="{E779B71A-9082-DC40-805F-A7DF62B1777D}"/>
              </a:ext>
            </a:extLst>
          </p:cNvPr>
          <p:cNvSpPr txBox="1">
            <a:spLocks/>
          </p:cNvSpPr>
          <p:nvPr/>
        </p:nvSpPr>
        <p:spPr>
          <a:xfrm>
            <a:off x="6727702" y="2424108"/>
            <a:ext cx="2992398" cy="677147"/>
          </a:xfrm>
          <a:prstGeom prst="rect">
            <a:avLst/>
          </a:prstGeom>
          <a:solidFill>
            <a:srgbClr val="7030A0"/>
          </a:solidFill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500" dirty="0">
                <a:solidFill>
                  <a:srgbClr val="FFFF00"/>
                </a:solidFill>
              </a:rPr>
              <a:t>Just for balance</a:t>
            </a:r>
          </a:p>
        </p:txBody>
      </p:sp>
      <p:sp>
        <p:nvSpPr>
          <p:cNvPr id="14" name="Down Arrow 5">
            <a:extLst>
              <a:ext uri="{FF2B5EF4-FFF2-40B4-BE49-F238E27FC236}">
                <a16:creationId xmlns:a16="http://schemas.microsoft.com/office/drawing/2014/main" id="{4EE5952A-B39D-644D-9716-2B46B713440D}"/>
              </a:ext>
            </a:extLst>
          </p:cNvPr>
          <p:cNvSpPr/>
          <p:nvPr/>
        </p:nvSpPr>
        <p:spPr>
          <a:xfrm>
            <a:off x="1749519" y="3521912"/>
            <a:ext cx="396681" cy="430572"/>
          </a:xfrm>
          <a:prstGeom prst="down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hangingPunct="0"/>
            <a:endParaRPr lang="en-US" sz="1700">
              <a:solidFill>
                <a:srgbClr val="FFFFFF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12559229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3043" y="0"/>
            <a:ext cx="7765256" cy="434876"/>
          </a:xfrm>
          <a:custGeom>
            <a:avLst/>
            <a:gdLst/>
            <a:ahLst/>
            <a:cxnLst/>
            <a:rect l="l" t="t" r="r" b="b"/>
            <a:pathLst>
              <a:path w="11043919" h="618490">
                <a:moveTo>
                  <a:pt x="0" y="618134"/>
                </a:moveTo>
                <a:lnTo>
                  <a:pt x="11043494" y="618134"/>
                </a:lnTo>
                <a:lnTo>
                  <a:pt x="11043494" y="0"/>
                </a:lnTo>
                <a:lnTo>
                  <a:pt x="0" y="0"/>
                </a:lnTo>
                <a:lnTo>
                  <a:pt x="0" y="618134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1" y="0"/>
            <a:ext cx="198239" cy="434876"/>
          </a:xfrm>
          <a:custGeom>
            <a:avLst/>
            <a:gdLst/>
            <a:ahLst/>
            <a:cxnLst/>
            <a:rect l="l" t="t" r="r" b="b"/>
            <a:pathLst>
              <a:path w="281940" h="618490">
                <a:moveTo>
                  <a:pt x="0" y="618134"/>
                </a:moveTo>
                <a:lnTo>
                  <a:pt x="281642" y="618134"/>
                </a:lnTo>
                <a:lnTo>
                  <a:pt x="281642" y="0"/>
                </a:lnTo>
                <a:lnTo>
                  <a:pt x="0" y="0"/>
                </a:lnTo>
                <a:lnTo>
                  <a:pt x="0" y="618134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03043" y="1117747"/>
            <a:ext cx="7765256" cy="5740450"/>
          </a:xfrm>
          <a:custGeom>
            <a:avLst/>
            <a:gdLst/>
            <a:ahLst/>
            <a:cxnLst/>
            <a:rect l="l" t="t" r="r" b="b"/>
            <a:pathLst>
              <a:path w="11043919" h="8164195">
                <a:moveTo>
                  <a:pt x="0" y="8163915"/>
                </a:moveTo>
                <a:lnTo>
                  <a:pt x="11043494" y="8163915"/>
                </a:lnTo>
                <a:lnTo>
                  <a:pt x="11043494" y="0"/>
                </a:lnTo>
                <a:lnTo>
                  <a:pt x="0" y="0"/>
                </a:lnTo>
                <a:lnTo>
                  <a:pt x="0" y="8163915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1117747"/>
            <a:ext cx="198239" cy="5740450"/>
          </a:xfrm>
          <a:custGeom>
            <a:avLst/>
            <a:gdLst/>
            <a:ahLst/>
            <a:cxnLst/>
            <a:rect l="l" t="t" r="r" b="b"/>
            <a:pathLst>
              <a:path w="281940" h="8164195">
                <a:moveTo>
                  <a:pt x="0" y="8163915"/>
                </a:moveTo>
                <a:lnTo>
                  <a:pt x="281642" y="8163915"/>
                </a:lnTo>
                <a:lnTo>
                  <a:pt x="281642" y="0"/>
                </a:lnTo>
                <a:lnTo>
                  <a:pt x="0" y="0"/>
                </a:lnTo>
                <a:lnTo>
                  <a:pt x="0" y="8163915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03043" y="434627"/>
            <a:ext cx="7765256" cy="683121"/>
          </a:xfrm>
          <a:custGeom>
            <a:avLst/>
            <a:gdLst/>
            <a:ahLst/>
            <a:cxnLst/>
            <a:rect l="l" t="t" r="r" b="b"/>
            <a:pathLst>
              <a:path w="11043919" h="971550">
                <a:moveTo>
                  <a:pt x="0" y="971549"/>
                </a:moveTo>
                <a:lnTo>
                  <a:pt x="11043494" y="971549"/>
                </a:lnTo>
                <a:lnTo>
                  <a:pt x="11043494" y="0"/>
                </a:lnTo>
                <a:lnTo>
                  <a:pt x="0" y="0"/>
                </a:lnTo>
                <a:lnTo>
                  <a:pt x="0" y="971549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072642" y="244364"/>
            <a:ext cx="8046719" cy="823504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167840" rIns="0" bIns="0" rtlCol="0" anchor="ctr">
            <a:spAutoFit/>
          </a:bodyPr>
          <a:lstStyle/>
          <a:p>
            <a:pPr marL="1821591">
              <a:lnSpc>
                <a:spcPts val="5059"/>
              </a:lnSpc>
            </a:pPr>
            <a:r>
              <a:rPr lang="en-US" b="1" spc="-141" dirty="0">
                <a:solidFill>
                  <a:schemeClr val="bg1"/>
                </a:solidFill>
                <a:cs typeface="Arial" pitchFamily="34" charset="0"/>
              </a:rPr>
              <a:t>F</a:t>
            </a:r>
            <a:r>
              <a:rPr lang="en-US" b="1" spc="-109" dirty="0">
                <a:solidFill>
                  <a:schemeClr val="bg1"/>
                </a:solidFill>
                <a:cs typeface="Arial" pitchFamily="34" charset="0"/>
              </a:rPr>
              <a:t>r</a:t>
            </a:r>
            <a:r>
              <a:rPr lang="en-US" b="1" spc="-4" dirty="0">
                <a:solidFill>
                  <a:schemeClr val="bg1"/>
                </a:solidFill>
                <a:cs typeface="Arial" pitchFamily="34" charset="0"/>
              </a:rPr>
              <a:t>ac</a:t>
            </a: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tu</a:t>
            </a:r>
            <a:r>
              <a:rPr lang="en-US" b="1" spc="-109" dirty="0">
                <a:solidFill>
                  <a:schemeClr val="bg1"/>
                </a:solidFill>
                <a:cs typeface="Arial" pitchFamily="34" charset="0"/>
              </a:rPr>
              <a:t>r</a:t>
            </a: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e</a:t>
            </a:r>
            <a:r>
              <a:rPr lang="en-US" b="1" spc="-4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Li</a:t>
            </a:r>
            <a:r>
              <a:rPr lang="en-US" b="1" spc="-4" dirty="0">
                <a:solidFill>
                  <a:schemeClr val="bg1"/>
                </a:solidFill>
                <a:cs typeface="Arial" pitchFamily="34" charset="0"/>
              </a:rPr>
              <a:t>a</a:t>
            </a:r>
            <a:r>
              <a:rPr lang="en-US" b="1" spc="-21" dirty="0">
                <a:solidFill>
                  <a:schemeClr val="bg1"/>
                </a:solidFill>
                <a:cs typeface="Arial" pitchFamily="34" charset="0"/>
              </a:rPr>
              <a:t>ison</a:t>
            </a:r>
            <a:r>
              <a:rPr lang="en-US" b="1" dirty="0">
                <a:solidFill>
                  <a:schemeClr val="bg1"/>
                </a:solidFill>
                <a:cs typeface="Arial Rounded MT Bold"/>
              </a:rPr>
              <a:t> </a:t>
            </a: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S</a:t>
            </a:r>
            <a:r>
              <a:rPr lang="en-US" b="1" spc="-4" dirty="0">
                <a:solidFill>
                  <a:schemeClr val="bg1"/>
                </a:solidFill>
                <a:cs typeface="Arial" pitchFamily="34" charset="0"/>
              </a:rPr>
              <a:t>e</a:t>
            </a:r>
            <a:r>
              <a:rPr lang="en-US" b="1" spc="-67" dirty="0">
                <a:solidFill>
                  <a:schemeClr val="bg1"/>
                </a:solidFill>
                <a:cs typeface="Arial" pitchFamily="34" charset="0"/>
              </a:rPr>
              <a:t>r</a:t>
            </a: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vi</a:t>
            </a:r>
            <a:r>
              <a:rPr lang="en-US" b="1" spc="-4" dirty="0">
                <a:solidFill>
                  <a:schemeClr val="bg1"/>
                </a:solidFill>
                <a:cs typeface="Arial" pitchFamily="34" charset="0"/>
              </a:rPr>
              <a:t>c</a:t>
            </a: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e</a:t>
            </a:r>
            <a:endParaRPr b="1" dirty="0">
              <a:solidFill>
                <a:schemeClr val="bg1"/>
              </a:solidFill>
              <a:cs typeface="Arial Rounded MT Bold"/>
            </a:endParaRPr>
          </a:p>
        </p:txBody>
      </p:sp>
      <p:sp>
        <p:nvSpPr>
          <p:cNvPr id="29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2043765" y="1540043"/>
            <a:ext cx="8445643" cy="4192817"/>
          </a:xfrm>
        </p:spPr>
        <p:txBody>
          <a:bodyPr>
            <a:normAutofit lnSpcReduction="10000"/>
          </a:bodyPr>
          <a:lstStyle/>
          <a:p>
            <a:pPr marL="321457" indent="-321457"/>
            <a:r>
              <a:rPr lang="th-TH" sz="2400" dirty="0">
                <a:solidFill>
                  <a:srgbClr val="0000CC"/>
                </a:solidFill>
              </a:rPr>
              <a:t>ปัจจุบัน ประเทศไทยกำลังก้าวเข้าสู่สังคมผู้สูงอายุ (</a:t>
            </a:r>
            <a:r>
              <a:rPr lang="en-US" sz="2400" dirty="0">
                <a:solidFill>
                  <a:srgbClr val="0000CC"/>
                </a:solidFill>
              </a:rPr>
              <a:t>aged society) </a:t>
            </a:r>
            <a:endParaRPr lang="th-TH" sz="2400" dirty="0">
              <a:solidFill>
                <a:srgbClr val="0000CC"/>
              </a:solidFill>
            </a:endParaRPr>
          </a:p>
          <a:p>
            <a:pPr marL="321457" indent="-321457"/>
            <a:r>
              <a:rPr lang="th-TH" sz="2400" dirty="0">
                <a:solidFill>
                  <a:srgbClr val="FF0000"/>
                </a:solidFill>
              </a:rPr>
              <a:t>ภาวะกระดูกสะโพกหัก หรือ </a:t>
            </a:r>
            <a:r>
              <a:rPr lang="en-US" sz="2400" dirty="0">
                <a:solidFill>
                  <a:srgbClr val="FF0000"/>
                </a:solidFill>
              </a:rPr>
              <a:t>Hip fracture </a:t>
            </a:r>
            <a:r>
              <a:rPr lang="th-TH" sz="2400" dirty="0">
                <a:solidFill>
                  <a:srgbClr val="FF0000"/>
                </a:solidFill>
              </a:rPr>
              <a:t>จากภาวะกระดูกพรุน </a:t>
            </a:r>
            <a:r>
              <a:rPr lang="th-TH" sz="2400" dirty="0">
                <a:solidFill>
                  <a:srgbClr val="0000CC"/>
                </a:solidFill>
              </a:rPr>
              <a:t>ได้มีอุบัติการณ์ที่ทวีความรุนแรงขึ้นเป็นเงาตามตัว </a:t>
            </a:r>
          </a:p>
          <a:p>
            <a:endParaRPr lang="th-TH" sz="2400" dirty="0">
              <a:solidFill>
                <a:srgbClr val="0070C0"/>
              </a:solidFill>
            </a:endParaRPr>
          </a:p>
          <a:p>
            <a:pPr marL="321457" indent="-321457"/>
            <a:r>
              <a:rPr lang="th-TH" sz="2400" dirty="0">
                <a:solidFill>
                  <a:srgbClr val="0000CC"/>
                </a:solidFill>
              </a:rPr>
              <a:t>จากการศึกษา </a:t>
            </a:r>
            <a:r>
              <a:rPr lang="en-US" sz="2400" dirty="0">
                <a:solidFill>
                  <a:srgbClr val="0000CC"/>
                </a:solidFill>
              </a:rPr>
              <a:t>Future projection of osteoporotic hip fracture </a:t>
            </a:r>
            <a:r>
              <a:rPr lang="th-TH" sz="2400" dirty="0">
                <a:solidFill>
                  <a:srgbClr val="0000CC"/>
                </a:solidFill>
              </a:rPr>
              <a:t>ของ </a:t>
            </a:r>
            <a:r>
              <a:rPr lang="en-US" sz="2400" dirty="0">
                <a:solidFill>
                  <a:srgbClr val="0000CC"/>
                </a:solidFill>
              </a:rPr>
              <a:t>Cooper et al </a:t>
            </a:r>
            <a:r>
              <a:rPr lang="th-TH" sz="2400" dirty="0">
                <a:solidFill>
                  <a:srgbClr val="0000CC"/>
                </a:solidFill>
              </a:rPr>
              <a:t>ในปีพ.ศ. 2555 </a:t>
            </a:r>
          </a:p>
          <a:p>
            <a:pPr marL="642915" lvl="1" indent="-321457"/>
            <a:r>
              <a:rPr lang="th-TH" dirty="0">
                <a:solidFill>
                  <a:srgbClr val="0000CC"/>
                </a:solidFill>
                <a:ea typeface="Arial Unicode MS" pitchFamily="34" charset="-128"/>
                <a:cs typeface="Arial Unicode MS" pitchFamily="34" charset="-128"/>
              </a:rPr>
              <a:t>มีจำนวนผู้ป่วยเพิ่มขึ้น 3-4 เท่าภายในปี พ.ศ. 2593 (ประมาณ 6.25 ล้านคน</a:t>
            </a:r>
          </a:p>
          <a:p>
            <a:pPr marL="642915" lvl="1" indent="-321457"/>
            <a:r>
              <a:rPr lang="th-TH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ทวีปเอเชียมีความรุนแรงของปัญหามากที่สุด อัตราเพิ่มขึ้น </a:t>
            </a:r>
            <a:r>
              <a:rPr lang="en-US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&gt;</a:t>
            </a:r>
            <a:r>
              <a:rPr lang="th-TH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5 เท่า</a:t>
            </a:r>
          </a:p>
          <a:p>
            <a:endParaRPr lang="th-TH" sz="2400" dirty="0"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277790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896245" y="1017984"/>
            <a:ext cx="8197453" cy="24110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sz="2400" b="1" dirty="0">
                <a:solidFill>
                  <a:srgbClr val="0000CC"/>
                </a:solidFill>
              </a:rPr>
              <a:t>จากสถิติพบว่า</a:t>
            </a:r>
          </a:p>
          <a:p>
            <a:pPr marL="401822" indent="-401822"/>
            <a:r>
              <a:rPr lang="th-TH" sz="2400" b="1" dirty="0">
                <a:solidFill>
                  <a:srgbClr val="0000CC"/>
                </a:solidFill>
              </a:rPr>
              <a:t>จะมีกระดูกสะโพกหักซ้ำอีกข้าง ได้ร้อยละ 10 </a:t>
            </a:r>
          </a:p>
          <a:p>
            <a:pPr marL="401822" indent="-401822"/>
            <a:r>
              <a:rPr lang="th-TH" sz="2400" b="1" dirty="0">
                <a:solidFill>
                  <a:srgbClr val="0000CC"/>
                </a:solidFill>
              </a:rPr>
              <a:t>กระดูกส่วนอื่นๆหักได้ร้อยละ 12-20 </a:t>
            </a:r>
          </a:p>
          <a:p>
            <a:pPr marL="0" indent="0">
              <a:buNone/>
            </a:pPr>
            <a:r>
              <a:rPr lang="th-TH" sz="2400" b="1" dirty="0">
                <a:solidFill>
                  <a:srgbClr val="0000CC"/>
                </a:solidFill>
              </a:rPr>
              <a:t>หากสามารถลดการเกิดกระดูกหักซ้ำซ้อนลงได้ร้อยละ 25-50 จะทำให้</a:t>
            </a:r>
          </a:p>
          <a:p>
            <a:pPr marL="321457" indent="-321457"/>
            <a:r>
              <a:rPr lang="th-TH" sz="2400" b="1" dirty="0">
                <a:solidFill>
                  <a:srgbClr val="0000CC"/>
                </a:solidFill>
              </a:rPr>
              <a:t>ลดกระดูกสะโพกหักซ้ำให้เหลือร้อยละ 5 </a:t>
            </a:r>
          </a:p>
          <a:p>
            <a:pPr marL="321457" indent="-321457"/>
            <a:r>
              <a:rPr lang="th-TH" sz="2400" b="1" dirty="0">
                <a:solidFill>
                  <a:srgbClr val="0000CC"/>
                </a:solidFill>
              </a:rPr>
              <a:t>กระดูกหักในส่วนอื่นๆ ให้เหลือร้อยละ 6-10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995" y="3053954"/>
            <a:ext cx="4822724" cy="380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" t="2299" r="6775" b="13333"/>
          <a:stretch/>
        </p:blipFill>
        <p:spPr bwMode="auto">
          <a:xfrm>
            <a:off x="1524001" y="3299674"/>
            <a:ext cx="4356995" cy="329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2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02595" y="116801"/>
            <a:ext cx="8863423" cy="519373"/>
          </a:xfrm>
          <a:solidFill>
            <a:srgbClr val="66FF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Capture the fracture implementation guide</a:t>
            </a:r>
            <a:endParaRPr lang="th-TH" sz="3400" b="1" dirty="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684" y="1125142"/>
            <a:ext cx="8292988" cy="573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ject 38"/>
          <p:cNvSpPr/>
          <p:nvPr/>
        </p:nvSpPr>
        <p:spPr>
          <a:xfrm>
            <a:off x="1909119" y="931696"/>
            <a:ext cx="2360505" cy="5011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00"/>
          </a:p>
        </p:txBody>
      </p:sp>
      <p:sp>
        <p:nvSpPr>
          <p:cNvPr id="6" name="object 39"/>
          <p:cNvSpPr/>
          <p:nvPr/>
        </p:nvSpPr>
        <p:spPr>
          <a:xfrm>
            <a:off x="1918055" y="931708"/>
            <a:ext cx="2345119" cy="486909"/>
          </a:xfrm>
          <a:custGeom>
            <a:avLst/>
            <a:gdLst/>
            <a:ahLst/>
            <a:cxnLst/>
            <a:rect l="l" t="t" r="r" b="b"/>
            <a:pathLst>
              <a:path w="3853815" h="859790">
                <a:moveTo>
                  <a:pt x="0" y="859511"/>
                </a:moveTo>
                <a:lnTo>
                  <a:pt x="3853708" y="859511"/>
                </a:lnTo>
                <a:lnTo>
                  <a:pt x="3853708" y="0"/>
                </a:lnTo>
                <a:lnTo>
                  <a:pt x="0" y="0"/>
                </a:lnTo>
                <a:lnTo>
                  <a:pt x="0" y="859511"/>
                </a:lnTo>
                <a:close/>
              </a:path>
            </a:pathLst>
          </a:custGeom>
          <a:solidFill>
            <a:srgbClr val="EEBAA5"/>
          </a:solidFill>
        </p:spPr>
        <p:txBody>
          <a:bodyPr wrap="square" lIns="0" tIns="0" rIns="0" bIns="0" rtlCol="0"/>
          <a:lstStyle/>
          <a:p>
            <a:endParaRPr sz="800"/>
          </a:p>
        </p:txBody>
      </p:sp>
      <p:sp>
        <p:nvSpPr>
          <p:cNvPr id="7" name="object 40"/>
          <p:cNvSpPr txBox="1"/>
          <p:nvPr/>
        </p:nvSpPr>
        <p:spPr>
          <a:xfrm>
            <a:off x="2052110" y="973753"/>
            <a:ext cx="2073473" cy="4328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1014823" algn="l"/>
              </a:tabLst>
            </a:pPr>
            <a:r>
              <a:rPr dirty="0">
                <a:solidFill>
                  <a:srgbClr val="C82506"/>
                </a:solidFill>
                <a:latin typeface="Arial Rounded MT Bold"/>
                <a:cs typeface="Arial Rounded MT Bold"/>
              </a:rPr>
              <a:t>F</a:t>
            </a:r>
            <a:r>
              <a:rPr spc="-148" dirty="0">
                <a:solidFill>
                  <a:srgbClr val="C82506"/>
                </a:solidFill>
                <a:latin typeface="Arial Rounded MT Bold"/>
                <a:cs typeface="Arial Rounded MT Bold"/>
              </a:rPr>
              <a:t>L</a:t>
            </a:r>
            <a:r>
              <a:rPr spc="-28" dirty="0">
                <a:solidFill>
                  <a:srgbClr val="C82506"/>
                </a:solidFill>
                <a:latin typeface="Arial Rounded MT Bold"/>
                <a:cs typeface="Arial Rounded MT Bold"/>
              </a:rPr>
              <a:t>S</a:t>
            </a:r>
            <a:r>
              <a:rPr lang="th-TH" dirty="0">
                <a:solidFill>
                  <a:srgbClr val="C82506"/>
                </a:solidFill>
                <a:latin typeface="Times New Roman"/>
                <a:cs typeface="Arial Rounded MT Bold"/>
              </a:rPr>
              <a:t> </a:t>
            </a:r>
            <a:r>
              <a:rPr dirty="0">
                <a:solidFill>
                  <a:srgbClr val="C82506"/>
                </a:solidFill>
                <a:latin typeface="Arial Rounded MT Bold"/>
                <a:cs typeface="Arial Rounded MT Bold"/>
              </a:rPr>
              <a:t>TE</a:t>
            </a:r>
            <a:r>
              <a:rPr spc="-4" dirty="0">
                <a:solidFill>
                  <a:srgbClr val="C82506"/>
                </a:solidFill>
                <a:latin typeface="Arial Rounded MT Bold"/>
                <a:cs typeface="Arial Rounded MT Bold"/>
              </a:rPr>
              <a:t>A</a:t>
            </a:r>
            <a:r>
              <a:rPr dirty="0">
                <a:solidFill>
                  <a:srgbClr val="C82506"/>
                </a:solidFill>
                <a:latin typeface="Arial Rounded MT Bold"/>
                <a:cs typeface="Arial Rounded MT Bold"/>
              </a:rPr>
              <a:t>M</a:t>
            </a:r>
            <a:endParaRPr dirty="0">
              <a:latin typeface="Arial Rounded MT Bold"/>
              <a:cs typeface="Arial Rounded MT Bold"/>
            </a:endParaRPr>
          </a:p>
        </p:txBody>
      </p:sp>
      <p:sp>
        <p:nvSpPr>
          <p:cNvPr id="8" name="object 41"/>
          <p:cNvSpPr/>
          <p:nvPr/>
        </p:nvSpPr>
        <p:spPr>
          <a:xfrm>
            <a:off x="1855132" y="860662"/>
            <a:ext cx="2412354" cy="552717"/>
          </a:xfrm>
          <a:custGeom>
            <a:avLst/>
            <a:gdLst/>
            <a:ahLst/>
            <a:cxnLst/>
            <a:rect l="l" t="t" r="r" b="b"/>
            <a:pathLst>
              <a:path w="3964304" h="975994">
                <a:moveTo>
                  <a:pt x="0" y="975609"/>
                </a:moveTo>
                <a:lnTo>
                  <a:pt x="3963893" y="975609"/>
                </a:lnTo>
                <a:lnTo>
                  <a:pt x="3963893" y="0"/>
                </a:lnTo>
                <a:lnTo>
                  <a:pt x="0" y="0"/>
                </a:lnTo>
                <a:lnTo>
                  <a:pt x="0" y="975609"/>
                </a:lnTo>
                <a:close/>
              </a:path>
            </a:pathLst>
          </a:custGeom>
          <a:ln w="38099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endParaRPr sz="800"/>
          </a:p>
        </p:txBody>
      </p:sp>
      <p:sp>
        <p:nvSpPr>
          <p:cNvPr id="9" name="object 42"/>
          <p:cNvSpPr/>
          <p:nvPr/>
        </p:nvSpPr>
        <p:spPr>
          <a:xfrm>
            <a:off x="1915568" y="921099"/>
            <a:ext cx="2412354" cy="552717"/>
          </a:xfrm>
          <a:custGeom>
            <a:avLst/>
            <a:gdLst/>
            <a:ahLst/>
            <a:cxnLst/>
            <a:rect l="l" t="t" r="r" b="b"/>
            <a:pathLst>
              <a:path w="3964304" h="975994">
                <a:moveTo>
                  <a:pt x="0" y="975609"/>
                </a:moveTo>
                <a:lnTo>
                  <a:pt x="3963893" y="975609"/>
                </a:lnTo>
                <a:lnTo>
                  <a:pt x="3963893" y="0"/>
                </a:lnTo>
                <a:lnTo>
                  <a:pt x="0" y="0"/>
                </a:lnTo>
                <a:lnTo>
                  <a:pt x="0" y="975609"/>
                </a:lnTo>
                <a:close/>
              </a:path>
            </a:pathLst>
          </a:custGeom>
          <a:ln w="38099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endParaRPr sz="800"/>
          </a:p>
        </p:txBody>
      </p:sp>
    </p:spTree>
    <p:extLst>
      <p:ext uri="{BB962C8B-B14F-4D97-AF65-F5344CB8AC3E}">
        <p14:creationId xmlns:p14="http://schemas.microsoft.com/office/powerpoint/2010/main" val="1911058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B9F6BA8-F11F-CD3B-37CF-0F7F71FB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62FDF1D-24EA-930C-DCB4-E05A04105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High energy trauma</a:t>
            </a:r>
          </a:p>
          <a:p>
            <a:r>
              <a:rPr lang="en-US" b="1" dirty="0"/>
              <a:t>Multiple lower extremity and/or pelvic fractures</a:t>
            </a:r>
          </a:p>
          <a:p>
            <a:r>
              <a:rPr lang="en-US" b="1" dirty="0"/>
              <a:t>Spinal or life-threatening injuries? </a:t>
            </a:r>
          </a:p>
          <a:p>
            <a:r>
              <a:rPr lang="en-US" b="1" dirty="0"/>
              <a:t>Local swelling, tenderness, deformity</a:t>
            </a:r>
          </a:p>
          <a:p>
            <a:r>
              <a:rPr lang="en-US" b="1" dirty="0"/>
              <a:t>Management: </a:t>
            </a:r>
          </a:p>
          <a:p>
            <a:r>
              <a:rPr lang="en-US" b="1" dirty="0"/>
              <a:t> ABCDE</a:t>
            </a:r>
          </a:p>
          <a:p>
            <a:r>
              <a:rPr lang="en-US" b="1" dirty="0"/>
              <a:t> Assess genitourinary injury (DRE/vaginal exam)</a:t>
            </a:r>
          </a:p>
          <a:p>
            <a:r>
              <a:rPr lang="en-US" b="1" dirty="0"/>
              <a:t>Routine views of pelvis: AP, inlet, outlet </a:t>
            </a:r>
          </a:p>
          <a:p>
            <a:r>
              <a:rPr lang="en-US" b="1" dirty="0"/>
              <a:t>AP and lateral XR of all long bones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2004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899176" y="1171332"/>
            <a:ext cx="6573210" cy="4206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500" dirty="0">
              <a:latin typeface="Times New Roman"/>
              <a:cs typeface="Times New Roman"/>
            </a:endParaRPr>
          </a:p>
          <a:p>
            <a:pPr marR="30360">
              <a:lnSpc>
                <a:spcPts val="3199"/>
              </a:lnSpc>
              <a:spcBef>
                <a:spcPts val="1786"/>
              </a:spcBef>
            </a:pPr>
            <a:r>
              <a:rPr sz="2000" b="1" spc="-14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ND</a:t>
            </a:r>
            <a:r>
              <a:rPr sz="2000" b="1" spc="-14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sz="2000" b="1" spc="-20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2000" b="1" spc="-21" dirty="0">
                <a:solidFill>
                  <a:srgbClr val="C00000"/>
                </a:solidFill>
                <a:latin typeface="Arial"/>
                <a:cs typeface="Arial"/>
              </a:rPr>
              <a:t>TIO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N:</a:t>
            </a:r>
            <a:r>
              <a:rPr sz="20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Ac</a:t>
            </a:r>
            <a:r>
              <a:rPr sz="2000" b="1" spc="-11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2000" b="1" spc="-14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vate</a:t>
            </a:r>
            <a:r>
              <a:rPr sz="2000" b="1" spc="7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b="1" spc="-21" dirty="0">
                <a:solidFill>
                  <a:srgbClr val="C00000"/>
                </a:solidFill>
                <a:latin typeface="Arial"/>
                <a:cs typeface="Arial"/>
              </a:rPr>
              <a:t>FLS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522368" marR="25002" indent="-522368">
              <a:spcBef>
                <a:spcPts val="2032"/>
              </a:spcBef>
              <a:buFont typeface="+mj-lt"/>
              <a:buAutoNum type="arabicPeriod"/>
            </a:pPr>
            <a:r>
              <a:rPr lang="th-TH" sz="2000" b="1" spc="-14" dirty="0">
                <a:solidFill>
                  <a:srgbClr val="D45954"/>
                </a:solidFill>
                <a:latin typeface="Arial"/>
                <a:cs typeface="Arial"/>
              </a:rPr>
              <a:t>ผู้ป่วยทั้งเพศชายและหญิง อายุ ≥ 5</a:t>
            </a:r>
            <a:r>
              <a:rPr lang="en-US" sz="2000" b="1" spc="-14" dirty="0">
                <a:solidFill>
                  <a:srgbClr val="D45954"/>
                </a:solidFill>
                <a:latin typeface="Arial"/>
                <a:cs typeface="Arial"/>
              </a:rPr>
              <a:t>0 </a:t>
            </a:r>
            <a:r>
              <a:rPr lang="th-TH" sz="2000" b="1" spc="-14" dirty="0">
                <a:solidFill>
                  <a:srgbClr val="D45954"/>
                </a:solidFill>
                <a:latin typeface="Arial"/>
                <a:cs typeface="Arial"/>
              </a:rPr>
              <a:t>ปี</a:t>
            </a:r>
          </a:p>
          <a:p>
            <a:pPr marL="522368" marR="25002" indent="-522368">
              <a:spcBef>
                <a:spcPts val="2032"/>
              </a:spcBef>
              <a:buFont typeface="+mj-lt"/>
              <a:buAutoNum type="arabicPeriod"/>
            </a:pPr>
            <a:r>
              <a:rPr lang="th-TH" sz="2000" b="1" spc="-14" dirty="0">
                <a:solidFill>
                  <a:srgbClr val="D45954"/>
                </a:solidFill>
                <a:latin typeface="Arial"/>
                <a:cs typeface="Arial"/>
              </a:rPr>
              <a:t>เข้ารับการรักษาในโรงพยาบาลด้วยภาวะ</a:t>
            </a:r>
          </a:p>
          <a:p>
            <a:pPr marR="25002">
              <a:spcBef>
                <a:spcPts val="2032"/>
              </a:spcBef>
            </a:pPr>
            <a:r>
              <a:rPr lang="th-TH" sz="2000" b="1" spc="-14" dirty="0">
                <a:solidFill>
                  <a:srgbClr val="D45954"/>
                </a:solidFill>
                <a:latin typeface="Arial"/>
                <a:cs typeface="Arial"/>
              </a:rPr>
              <a:t>     กระดูกสะโพกหัก</a:t>
            </a:r>
            <a:endParaRPr lang="en-US" sz="2000" b="1" spc="-14" dirty="0">
              <a:solidFill>
                <a:srgbClr val="D45954"/>
              </a:solidFill>
              <a:latin typeface="Arial"/>
              <a:cs typeface="Arial"/>
            </a:endParaRPr>
          </a:p>
          <a:p>
            <a:pPr marR="25002">
              <a:spcBef>
                <a:spcPts val="2032"/>
              </a:spcBef>
            </a:pPr>
            <a:r>
              <a:rPr lang="en-US" sz="2000" b="1" spc="-14" dirty="0">
                <a:solidFill>
                  <a:srgbClr val="D45954"/>
                </a:solidFill>
                <a:latin typeface="Arial"/>
                <a:cs typeface="Arial"/>
              </a:rPr>
              <a:t>3.</a:t>
            </a:r>
            <a:r>
              <a:rPr lang="th-TH" sz="2000" b="1" spc="-14" dirty="0">
                <a:solidFill>
                  <a:srgbClr val="D45954"/>
                </a:solidFill>
                <a:latin typeface="Arial"/>
                <a:cs typeface="Arial"/>
              </a:rPr>
              <a:t> จากภยันตรายชนิดไม่รุนแรง(</a:t>
            </a:r>
            <a:r>
              <a:rPr lang="en-US" sz="2000" b="1" spc="-14" dirty="0">
                <a:solidFill>
                  <a:srgbClr val="D45954"/>
                </a:solidFill>
                <a:latin typeface="Arial"/>
                <a:cs typeface="Arial"/>
              </a:rPr>
              <a:t>Fragility fracture)</a:t>
            </a:r>
            <a:r>
              <a:rPr lang="th-TH" sz="2000" b="1" spc="-14" dirty="0">
                <a:solidFill>
                  <a:srgbClr val="D45954"/>
                </a:solidFill>
                <a:latin typeface="Arial"/>
                <a:cs typeface="Arial"/>
              </a:rPr>
              <a:t>ทุกราย 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92828" y="0"/>
            <a:ext cx="1375172" cy="25538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13255" y="2451389"/>
            <a:ext cx="1554744" cy="29749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92828" y="2544962"/>
            <a:ext cx="1375172" cy="26163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292828" y="5094209"/>
            <a:ext cx="1375172" cy="17637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24000" y="1"/>
            <a:ext cx="1554734" cy="28202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24001" y="0"/>
            <a:ext cx="1375175" cy="25538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24000" y="2451389"/>
            <a:ext cx="1554734" cy="29749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24001" y="2544962"/>
            <a:ext cx="1375175" cy="26163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24001" y="5094209"/>
            <a:ext cx="1375175" cy="17637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19222" y="5013539"/>
            <a:ext cx="4953744" cy="0"/>
          </a:xfrm>
          <a:custGeom>
            <a:avLst/>
            <a:gdLst/>
            <a:ahLst/>
            <a:cxnLst/>
            <a:rect l="l" t="t" r="r" b="b"/>
            <a:pathLst>
              <a:path w="7045325">
                <a:moveTo>
                  <a:pt x="0" y="0"/>
                </a:moveTo>
                <a:lnTo>
                  <a:pt x="7045061" y="0"/>
                </a:lnTo>
              </a:path>
            </a:pathLst>
          </a:custGeom>
          <a:ln w="25399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ชื่อเรื่อง 16"/>
          <p:cNvSpPr>
            <a:spLocks noGrp="1"/>
          </p:cNvSpPr>
          <p:nvPr>
            <p:ph type="title"/>
          </p:nvPr>
        </p:nvSpPr>
        <p:spPr>
          <a:xfrm>
            <a:off x="1775739" y="982505"/>
            <a:ext cx="8483207" cy="7141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600" b="1" dirty="0">
                <a:solidFill>
                  <a:srgbClr val="0000CC"/>
                </a:solidFill>
              </a:rPr>
              <a:t>Capture the fracture</a:t>
            </a:r>
            <a:endParaRPr lang="th-TH" sz="4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3565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9753599"/>
                </a:moveTo>
                <a:lnTo>
                  <a:pt x="13004800" y="9753599"/>
                </a:lnTo>
                <a:lnTo>
                  <a:pt x="13004800" y="0"/>
                </a:lnTo>
                <a:lnTo>
                  <a:pt x="0" y="0"/>
                </a:lnTo>
                <a:lnTo>
                  <a:pt x="0" y="9753599"/>
                </a:lnTo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01878" y="377147"/>
            <a:ext cx="4777829" cy="2336006"/>
          </a:xfrm>
          <a:custGeom>
            <a:avLst/>
            <a:gdLst/>
            <a:ahLst/>
            <a:cxnLst/>
            <a:rect l="l" t="t" r="r" b="b"/>
            <a:pathLst>
              <a:path w="6795134" h="3322320">
                <a:moveTo>
                  <a:pt x="6091013" y="3291839"/>
                </a:moveTo>
                <a:lnTo>
                  <a:pt x="2407501" y="3291839"/>
                </a:lnTo>
                <a:lnTo>
                  <a:pt x="2428373" y="3322319"/>
                </a:lnTo>
                <a:lnTo>
                  <a:pt x="6060984" y="3322319"/>
                </a:lnTo>
                <a:lnTo>
                  <a:pt x="6091013" y="3291839"/>
                </a:lnTo>
                <a:close/>
              </a:path>
              <a:path w="6795134" h="3322320">
                <a:moveTo>
                  <a:pt x="6174440" y="3261359"/>
                </a:moveTo>
                <a:lnTo>
                  <a:pt x="2368663" y="3261359"/>
                </a:lnTo>
                <a:lnTo>
                  <a:pt x="2387578" y="3291839"/>
                </a:lnTo>
                <a:lnTo>
                  <a:pt x="6147863" y="3291839"/>
                </a:lnTo>
                <a:lnTo>
                  <a:pt x="6174440" y="3261359"/>
                </a:lnTo>
                <a:close/>
              </a:path>
              <a:path w="6795134" h="3322320">
                <a:moveTo>
                  <a:pt x="6245321" y="3200399"/>
                </a:moveTo>
                <a:lnTo>
                  <a:pt x="2304247" y="3200399"/>
                </a:lnTo>
                <a:lnTo>
                  <a:pt x="2318548" y="3230879"/>
                </a:lnTo>
                <a:lnTo>
                  <a:pt x="2334090" y="3230879"/>
                </a:lnTo>
                <a:lnTo>
                  <a:pt x="2350815" y="3261359"/>
                </a:lnTo>
                <a:lnTo>
                  <a:pt x="6199623" y="3261359"/>
                </a:lnTo>
                <a:lnTo>
                  <a:pt x="6223291" y="3230879"/>
                </a:lnTo>
                <a:lnTo>
                  <a:pt x="6245321" y="3200399"/>
                </a:lnTo>
                <a:close/>
              </a:path>
              <a:path w="6795134" h="3322320">
                <a:moveTo>
                  <a:pt x="6117135" y="2621279"/>
                </a:moveTo>
                <a:lnTo>
                  <a:pt x="313319" y="2621279"/>
                </a:lnTo>
                <a:lnTo>
                  <a:pt x="307741" y="2651759"/>
                </a:lnTo>
                <a:lnTo>
                  <a:pt x="302972" y="2682239"/>
                </a:lnTo>
                <a:lnTo>
                  <a:pt x="2584322" y="2682239"/>
                </a:lnTo>
                <a:lnTo>
                  <a:pt x="2465029" y="2743199"/>
                </a:lnTo>
                <a:lnTo>
                  <a:pt x="2298865" y="2825488"/>
                </a:lnTo>
                <a:lnTo>
                  <a:pt x="2294387" y="2834639"/>
                </a:lnTo>
                <a:lnTo>
                  <a:pt x="2281118" y="2865119"/>
                </a:lnTo>
                <a:lnTo>
                  <a:pt x="2269581" y="2865119"/>
                </a:lnTo>
                <a:lnTo>
                  <a:pt x="2252056" y="2926079"/>
                </a:lnTo>
                <a:lnTo>
                  <a:pt x="2242522" y="2987039"/>
                </a:lnTo>
                <a:lnTo>
                  <a:pt x="2240971" y="3017519"/>
                </a:lnTo>
                <a:lnTo>
                  <a:pt x="2241487" y="3017519"/>
                </a:lnTo>
                <a:lnTo>
                  <a:pt x="2243767" y="3047999"/>
                </a:lnTo>
                <a:lnTo>
                  <a:pt x="2247754" y="3078479"/>
                </a:lnTo>
                <a:lnTo>
                  <a:pt x="2253389" y="3108959"/>
                </a:lnTo>
                <a:lnTo>
                  <a:pt x="2260613" y="3108959"/>
                </a:lnTo>
                <a:lnTo>
                  <a:pt x="2269370" y="3139439"/>
                </a:lnTo>
                <a:lnTo>
                  <a:pt x="2279600" y="3169919"/>
                </a:lnTo>
                <a:lnTo>
                  <a:pt x="2291245" y="3200399"/>
                </a:lnTo>
                <a:lnTo>
                  <a:pt x="6265592" y="3200399"/>
                </a:lnTo>
                <a:lnTo>
                  <a:pt x="6300368" y="3139439"/>
                </a:lnTo>
                <a:lnTo>
                  <a:pt x="6326646" y="3078479"/>
                </a:lnTo>
                <a:lnTo>
                  <a:pt x="6343452" y="3017519"/>
                </a:lnTo>
                <a:lnTo>
                  <a:pt x="6349812" y="2956559"/>
                </a:lnTo>
                <a:lnTo>
                  <a:pt x="6348770" y="2926079"/>
                </a:lnTo>
                <a:lnTo>
                  <a:pt x="6345149" y="2895599"/>
                </a:lnTo>
                <a:lnTo>
                  <a:pt x="6339073" y="2865119"/>
                </a:lnTo>
                <a:lnTo>
                  <a:pt x="6330658" y="2834639"/>
                </a:lnTo>
                <a:lnTo>
                  <a:pt x="6320022" y="2804159"/>
                </a:lnTo>
                <a:lnTo>
                  <a:pt x="6307281" y="2804159"/>
                </a:lnTo>
                <a:lnTo>
                  <a:pt x="6292551" y="2773679"/>
                </a:lnTo>
                <a:lnTo>
                  <a:pt x="6275950" y="2743199"/>
                </a:lnTo>
                <a:lnTo>
                  <a:pt x="6257594" y="2712719"/>
                </a:lnTo>
                <a:lnTo>
                  <a:pt x="6237599" y="2712719"/>
                </a:lnTo>
                <a:lnTo>
                  <a:pt x="6216083" y="2682239"/>
                </a:lnTo>
                <a:lnTo>
                  <a:pt x="6193162" y="2651759"/>
                </a:lnTo>
                <a:lnTo>
                  <a:pt x="6143571" y="2651759"/>
                </a:lnTo>
                <a:lnTo>
                  <a:pt x="6117135" y="2621279"/>
                </a:lnTo>
                <a:close/>
              </a:path>
              <a:path w="6795134" h="3322320">
                <a:moveTo>
                  <a:pt x="1488194" y="3017519"/>
                </a:moveTo>
                <a:lnTo>
                  <a:pt x="1078952" y="3017519"/>
                </a:lnTo>
                <a:lnTo>
                  <a:pt x="1129615" y="3047999"/>
                </a:lnTo>
                <a:lnTo>
                  <a:pt x="1419709" y="3047999"/>
                </a:lnTo>
                <a:lnTo>
                  <a:pt x="1488194" y="3017519"/>
                </a:lnTo>
                <a:close/>
              </a:path>
              <a:path w="6795134" h="3322320">
                <a:moveTo>
                  <a:pt x="1759299" y="2987039"/>
                </a:moveTo>
                <a:lnTo>
                  <a:pt x="827698" y="2987039"/>
                </a:lnTo>
                <a:lnTo>
                  <a:pt x="877622" y="3017519"/>
                </a:lnTo>
                <a:lnTo>
                  <a:pt x="1692022" y="3017519"/>
                </a:lnTo>
                <a:lnTo>
                  <a:pt x="1759299" y="2987039"/>
                </a:lnTo>
                <a:close/>
              </a:path>
              <a:path w="6795134" h="3322320">
                <a:moveTo>
                  <a:pt x="1892627" y="2956559"/>
                </a:moveTo>
                <a:lnTo>
                  <a:pt x="679160" y="2956559"/>
                </a:lnTo>
                <a:lnTo>
                  <a:pt x="728452" y="2987039"/>
                </a:lnTo>
                <a:lnTo>
                  <a:pt x="1826179" y="2987039"/>
                </a:lnTo>
                <a:lnTo>
                  <a:pt x="1892627" y="2956559"/>
                </a:lnTo>
                <a:close/>
              </a:path>
              <a:path w="6795134" h="3322320">
                <a:moveTo>
                  <a:pt x="2089001" y="2895599"/>
                </a:moveTo>
                <a:lnTo>
                  <a:pt x="484568" y="2895599"/>
                </a:lnTo>
                <a:lnTo>
                  <a:pt x="532798" y="2926079"/>
                </a:lnTo>
                <a:lnTo>
                  <a:pt x="581318" y="2926079"/>
                </a:lnTo>
                <a:lnTo>
                  <a:pt x="630110" y="2956559"/>
                </a:lnTo>
                <a:lnTo>
                  <a:pt x="1958605" y="2956559"/>
                </a:lnTo>
                <a:lnTo>
                  <a:pt x="2089001" y="2895599"/>
                </a:lnTo>
                <a:close/>
              </a:path>
              <a:path w="6795134" h="3322320">
                <a:moveTo>
                  <a:pt x="2363021" y="2743199"/>
                </a:moveTo>
                <a:lnTo>
                  <a:pt x="292135" y="2743199"/>
                </a:lnTo>
                <a:lnTo>
                  <a:pt x="291523" y="2773679"/>
                </a:lnTo>
                <a:lnTo>
                  <a:pt x="291767" y="2804159"/>
                </a:lnTo>
                <a:lnTo>
                  <a:pt x="292872" y="2804159"/>
                </a:lnTo>
                <a:lnTo>
                  <a:pt x="294848" y="2834639"/>
                </a:lnTo>
                <a:lnTo>
                  <a:pt x="341766" y="2865119"/>
                </a:lnTo>
                <a:lnTo>
                  <a:pt x="389036" y="2865119"/>
                </a:lnTo>
                <a:lnTo>
                  <a:pt x="436642" y="2895599"/>
                </a:lnTo>
                <a:lnTo>
                  <a:pt x="2153345" y="2895599"/>
                </a:lnTo>
                <a:lnTo>
                  <a:pt x="2298865" y="2825488"/>
                </a:lnTo>
                <a:lnTo>
                  <a:pt x="2309301" y="2804159"/>
                </a:lnTo>
                <a:lnTo>
                  <a:pt x="2325770" y="2773679"/>
                </a:lnTo>
                <a:lnTo>
                  <a:pt x="2343706" y="2773679"/>
                </a:lnTo>
                <a:lnTo>
                  <a:pt x="2363021" y="2743199"/>
                </a:lnTo>
                <a:close/>
              </a:path>
              <a:path w="6795134" h="3322320">
                <a:moveTo>
                  <a:pt x="2584322" y="2682239"/>
                </a:moveTo>
                <a:lnTo>
                  <a:pt x="2452301" y="2682239"/>
                </a:lnTo>
                <a:lnTo>
                  <a:pt x="2428355" y="2712719"/>
                </a:lnTo>
                <a:lnTo>
                  <a:pt x="2405434" y="2712719"/>
                </a:lnTo>
                <a:lnTo>
                  <a:pt x="2383626" y="2743199"/>
                </a:lnTo>
                <a:lnTo>
                  <a:pt x="2363021" y="2743199"/>
                </a:lnTo>
                <a:lnTo>
                  <a:pt x="2343706" y="2773679"/>
                </a:lnTo>
                <a:lnTo>
                  <a:pt x="2325770" y="2773679"/>
                </a:lnTo>
                <a:lnTo>
                  <a:pt x="2309301" y="2804159"/>
                </a:lnTo>
                <a:lnTo>
                  <a:pt x="2298865" y="2825488"/>
                </a:lnTo>
                <a:lnTo>
                  <a:pt x="2465029" y="2743199"/>
                </a:lnTo>
                <a:lnTo>
                  <a:pt x="2584322" y="2682239"/>
                </a:lnTo>
                <a:close/>
              </a:path>
              <a:path w="6795134" h="3322320">
                <a:moveTo>
                  <a:pt x="2452301" y="2682239"/>
                </a:moveTo>
                <a:lnTo>
                  <a:pt x="299019" y="2682239"/>
                </a:lnTo>
                <a:lnTo>
                  <a:pt x="295890" y="2712719"/>
                </a:lnTo>
                <a:lnTo>
                  <a:pt x="293593" y="2743199"/>
                </a:lnTo>
                <a:lnTo>
                  <a:pt x="2383626" y="2743199"/>
                </a:lnTo>
                <a:lnTo>
                  <a:pt x="2405434" y="2712719"/>
                </a:lnTo>
                <a:lnTo>
                  <a:pt x="2428355" y="2712719"/>
                </a:lnTo>
                <a:lnTo>
                  <a:pt x="2452301" y="2682239"/>
                </a:lnTo>
                <a:close/>
              </a:path>
              <a:path w="6795134" h="3322320">
                <a:moveTo>
                  <a:pt x="6575668" y="1920239"/>
                </a:moveTo>
                <a:lnTo>
                  <a:pt x="184702" y="1920239"/>
                </a:lnTo>
                <a:lnTo>
                  <a:pt x="209383" y="1950719"/>
                </a:lnTo>
                <a:lnTo>
                  <a:pt x="235256" y="1981199"/>
                </a:lnTo>
                <a:lnTo>
                  <a:pt x="262272" y="2011679"/>
                </a:lnTo>
                <a:lnTo>
                  <a:pt x="290382" y="2042159"/>
                </a:lnTo>
                <a:lnTo>
                  <a:pt x="319538" y="2072639"/>
                </a:lnTo>
                <a:lnTo>
                  <a:pt x="349691" y="2103119"/>
                </a:lnTo>
                <a:lnTo>
                  <a:pt x="380793" y="2133599"/>
                </a:lnTo>
                <a:lnTo>
                  <a:pt x="412795" y="2133599"/>
                </a:lnTo>
                <a:lnTo>
                  <a:pt x="445648" y="2164079"/>
                </a:lnTo>
                <a:lnTo>
                  <a:pt x="479304" y="2164079"/>
                </a:lnTo>
                <a:lnTo>
                  <a:pt x="513714" y="2194559"/>
                </a:lnTo>
                <a:lnTo>
                  <a:pt x="548829" y="2225039"/>
                </a:lnTo>
                <a:lnTo>
                  <a:pt x="620981" y="2225039"/>
                </a:lnTo>
                <a:lnTo>
                  <a:pt x="657921" y="2255519"/>
                </a:lnTo>
                <a:lnTo>
                  <a:pt x="771611" y="2255519"/>
                </a:lnTo>
                <a:lnTo>
                  <a:pt x="810302" y="2285999"/>
                </a:lnTo>
                <a:lnTo>
                  <a:pt x="631855" y="2285999"/>
                </a:lnTo>
                <a:lnTo>
                  <a:pt x="609110" y="2316479"/>
                </a:lnTo>
                <a:lnTo>
                  <a:pt x="564948" y="2316479"/>
                </a:lnTo>
                <a:lnTo>
                  <a:pt x="543611" y="2346959"/>
                </a:lnTo>
                <a:lnTo>
                  <a:pt x="522824" y="2346959"/>
                </a:lnTo>
                <a:lnTo>
                  <a:pt x="502626" y="2377439"/>
                </a:lnTo>
                <a:lnTo>
                  <a:pt x="483057" y="2377439"/>
                </a:lnTo>
                <a:lnTo>
                  <a:pt x="464157" y="2407919"/>
                </a:lnTo>
                <a:lnTo>
                  <a:pt x="445967" y="2407919"/>
                </a:lnTo>
                <a:lnTo>
                  <a:pt x="428525" y="2438399"/>
                </a:lnTo>
                <a:lnTo>
                  <a:pt x="411873" y="2438399"/>
                </a:lnTo>
                <a:lnTo>
                  <a:pt x="398632" y="2468879"/>
                </a:lnTo>
                <a:lnTo>
                  <a:pt x="386124" y="2468879"/>
                </a:lnTo>
                <a:lnTo>
                  <a:pt x="374355" y="2499359"/>
                </a:lnTo>
                <a:lnTo>
                  <a:pt x="363333" y="2529839"/>
                </a:lnTo>
                <a:lnTo>
                  <a:pt x="353065" y="2529839"/>
                </a:lnTo>
                <a:lnTo>
                  <a:pt x="343560" y="2560319"/>
                </a:lnTo>
                <a:lnTo>
                  <a:pt x="334826" y="2560319"/>
                </a:lnTo>
                <a:lnTo>
                  <a:pt x="326869" y="2590799"/>
                </a:lnTo>
                <a:lnTo>
                  <a:pt x="319697" y="2621279"/>
                </a:lnTo>
                <a:lnTo>
                  <a:pt x="5942898" y="2621279"/>
                </a:lnTo>
                <a:lnTo>
                  <a:pt x="6021702" y="2529839"/>
                </a:lnTo>
                <a:lnTo>
                  <a:pt x="6101768" y="2438399"/>
                </a:lnTo>
                <a:lnTo>
                  <a:pt x="6183085" y="2346959"/>
                </a:lnTo>
                <a:lnTo>
                  <a:pt x="6265641" y="2255519"/>
                </a:lnTo>
                <a:lnTo>
                  <a:pt x="6349423" y="2164079"/>
                </a:lnTo>
                <a:lnTo>
                  <a:pt x="6434419" y="2072639"/>
                </a:lnTo>
                <a:lnTo>
                  <a:pt x="6491752" y="2011679"/>
                </a:lnTo>
                <a:lnTo>
                  <a:pt x="6502216" y="2011679"/>
                </a:lnTo>
                <a:lnTo>
                  <a:pt x="6512694" y="1981199"/>
                </a:lnTo>
                <a:lnTo>
                  <a:pt x="6523182" y="1981199"/>
                </a:lnTo>
                <a:lnTo>
                  <a:pt x="6544177" y="1950719"/>
                </a:lnTo>
                <a:lnTo>
                  <a:pt x="6565176" y="1950719"/>
                </a:lnTo>
                <a:lnTo>
                  <a:pt x="6575668" y="1920239"/>
                </a:lnTo>
                <a:close/>
              </a:path>
              <a:path w="6795134" h="3322320">
                <a:moveTo>
                  <a:pt x="6689803" y="1798319"/>
                </a:moveTo>
                <a:lnTo>
                  <a:pt x="103582" y="1798319"/>
                </a:lnTo>
                <a:lnTo>
                  <a:pt x="118029" y="1828799"/>
                </a:lnTo>
                <a:lnTo>
                  <a:pt x="133373" y="1859279"/>
                </a:lnTo>
                <a:lnTo>
                  <a:pt x="149605" y="1889759"/>
                </a:lnTo>
                <a:lnTo>
                  <a:pt x="166717" y="1920239"/>
                </a:lnTo>
                <a:lnTo>
                  <a:pt x="6596624" y="1920239"/>
                </a:lnTo>
                <a:lnTo>
                  <a:pt x="6607081" y="1889759"/>
                </a:lnTo>
                <a:lnTo>
                  <a:pt x="6627936" y="1889759"/>
                </a:lnTo>
                <a:lnTo>
                  <a:pt x="6638328" y="1859279"/>
                </a:lnTo>
                <a:lnTo>
                  <a:pt x="6659025" y="1859279"/>
                </a:lnTo>
                <a:lnTo>
                  <a:pt x="6669323" y="1828799"/>
                </a:lnTo>
                <a:lnTo>
                  <a:pt x="6679584" y="1828799"/>
                </a:lnTo>
                <a:lnTo>
                  <a:pt x="6689803" y="1798319"/>
                </a:lnTo>
                <a:close/>
              </a:path>
              <a:path w="6795134" h="3322320">
                <a:moveTo>
                  <a:pt x="6641968" y="1127759"/>
                </a:moveTo>
                <a:lnTo>
                  <a:pt x="220181" y="1127759"/>
                </a:lnTo>
                <a:lnTo>
                  <a:pt x="189698" y="1158239"/>
                </a:lnTo>
                <a:lnTo>
                  <a:pt x="160018" y="1188719"/>
                </a:lnTo>
                <a:lnTo>
                  <a:pt x="131162" y="1219199"/>
                </a:lnTo>
                <a:lnTo>
                  <a:pt x="103152" y="1249679"/>
                </a:lnTo>
                <a:lnTo>
                  <a:pt x="76009" y="1280159"/>
                </a:lnTo>
                <a:lnTo>
                  <a:pt x="49755" y="1310639"/>
                </a:lnTo>
                <a:lnTo>
                  <a:pt x="24411" y="1341119"/>
                </a:lnTo>
                <a:lnTo>
                  <a:pt x="0" y="1371599"/>
                </a:lnTo>
                <a:lnTo>
                  <a:pt x="22" y="1402079"/>
                </a:lnTo>
                <a:lnTo>
                  <a:pt x="3115" y="1463039"/>
                </a:lnTo>
                <a:lnTo>
                  <a:pt x="10216" y="1523999"/>
                </a:lnTo>
                <a:lnTo>
                  <a:pt x="21262" y="1584959"/>
                </a:lnTo>
                <a:lnTo>
                  <a:pt x="36186" y="1645919"/>
                </a:lnTo>
                <a:lnTo>
                  <a:pt x="54924" y="1706879"/>
                </a:lnTo>
                <a:lnTo>
                  <a:pt x="77411" y="1767839"/>
                </a:lnTo>
                <a:lnTo>
                  <a:pt x="90040" y="1798319"/>
                </a:lnTo>
                <a:lnTo>
                  <a:pt x="6693718" y="1798319"/>
                </a:lnTo>
                <a:lnTo>
                  <a:pt x="6687426" y="1767839"/>
                </a:lnTo>
                <a:lnTo>
                  <a:pt x="6674747" y="1767839"/>
                </a:lnTo>
                <a:lnTo>
                  <a:pt x="6668360" y="1737359"/>
                </a:lnTo>
                <a:lnTo>
                  <a:pt x="6655492" y="1737359"/>
                </a:lnTo>
                <a:lnTo>
                  <a:pt x="6649011" y="1706879"/>
                </a:lnTo>
                <a:lnTo>
                  <a:pt x="6642498" y="1706879"/>
                </a:lnTo>
                <a:lnTo>
                  <a:pt x="6635953" y="1676399"/>
                </a:lnTo>
                <a:lnTo>
                  <a:pt x="6622769" y="1676399"/>
                </a:lnTo>
                <a:lnTo>
                  <a:pt x="6616130" y="1645919"/>
                </a:lnTo>
                <a:lnTo>
                  <a:pt x="6602757" y="1645919"/>
                </a:lnTo>
                <a:lnTo>
                  <a:pt x="6596023" y="1615439"/>
                </a:lnTo>
                <a:lnTo>
                  <a:pt x="6580237" y="1615439"/>
                </a:lnTo>
                <a:lnTo>
                  <a:pt x="6571163" y="1584959"/>
                </a:lnTo>
                <a:lnTo>
                  <a:pt x="6562035" y="1584959"/>
                </a:lnTo>
                <a:lnTo>
                  <a:pt x="6552854" y="1554479"/>
                </a:lnTo>
                <a:lnTo>
                  <a:pt x="6543619" y="1554479"/>
                </a:lnTo>
                <a:lnTo>
                  <a:pt x="6534331" y="1523999"/>
                </a:lnTo>
                <a:lnTo>
                  <a:pt x="6524989" y="1523999"/>
                </a:lnTo>
                <a:lnTo>
                  <a:pt x="6515594" y="1493519"/>
                </a:lnTo>
                <a:lnTo>
                  <a:pt x="6506145" y="1493519"/>
                </a:lnTo>
                <a:lnTo>
                  <a:pt x="6496644" y="1463039"/>
                </a:lnTo>
                <a:lnTo>
                  <a:pt x="6487089" y="1463039"/>
                </a:lnTo>
                <a:lnTo>
                  <a:pt x="6477482" y="1432559"/>
                </a:lnTo>
                <a:lnTo>
                  <a:pt x="6458108" y="1432559"/>
                </a:lnTo>
                <a:lnTo>
                  <a:pt x="6448342" y="1402079"/>
                </a:lnTo>
                <a:lnTo>
                  <a:pt x="6438524" y="1402079"/>
                </a:lnTo>
                <a:lnTo>
                  <a:pt x="6428653" y="1371599"/>
                </a:lnTo>
                <a:lnTo>
                  <a:pt x="6418730" y="1371599"/>
                </a:lnTo>
                <a:lnTo>
                  <a:pt x="6408754" y="1341119"/>
                </a:lnTo>
                <a:lnTo>
                  <a:pt x="6398727" y="1341119"/>
                </a:lnTo>
                <a:lnTo>
                  <a:pt x="6411025" y="1310639"/>
                </a:lnTo>
                <a:lnTo>
                  <a:pt x="6436031" y="1310639"/>
                </a:lnTo>
                <a:lnTo>
                  <a:pt x="6448743" y="1280159"/>
                </a:lnTo>
                <a:lnTo>
                  <a:pt x="6474587" y="1280159"/>
                </a:lnTo>
                <a:lnTo>
                  <a:pt x="6487722" y="1249679"/>
                </a:lnTo>
                <a:lnTo>
                  <a:pt x="6501001" y="1249679"/>
                </a:lnTo>
                <a:lnTo>
                  <a:pt x="6514426" y="1219199"/>
                </a:lnTo>
                <a:lnTo>
                  <a:pt x="6541714" y="1219199"/>
                </a:lnTo>
                <a:lnTo>
                  <a:pt x="6555580" y="1188719"/>
                </a:lnTo>
                <a:lnTo>
                  <a:pt x="6583764" y="1188719"/>
                </a:lnTo>
                <a:lnTo>
                  <a:pt x="6598084" y="1158239"/>
                </a:lnTo>
                <a:lnTo>
                  <a:pt x="6627184" y="1158239"/>
                </a:lnTo>
                <a:lnTo>
                  <a:pt x="6641968" y="1127759"/>
                </a:lnTo>
                <a:close/>
              </a:path>
              <a:path w="6795134" h="3322320">
                <a:moveTo>
                  <a:pt x="6784482" y="1005839"/>
                </a:moveTo>
                <a:lnTo>
                  <a:pt x="383891" y="1005839"/>
                </a:lnTo>
                <a:lnTo>
                  <a:pt x="349715" y="1036319"/>
                </a:lnTo>
                <a:lnTo>
                  <a:pt x="316234" y="1066799"/>
                </a:lnTo>
                <a:lnTo>
                  <a:pt x="283471" y="1097279"/>
                </a:lnTo>
                <a:lnTo>
                  <a:pt x="251446" y="1127759"/>
                </a:lnTo>
                <a:lnTo>
                  <a:pt x="6672008" y="1127759"/>
                </a:lnTo>
                <a:lnTo>
                  <a:pt x="6683139" y="1097279"/>
                </a:lnTo>
                <a:lnTo>
                  <a:pt x="6716336" y="1097279"/>
                </a:lnTo>
                <a:lnTo>
                  <a:pt x="6726978" y="1066799"/>
                </a:lnTo>
                <a:lnTo>
                  <a:pt x="6756124" y="1066799"/>
                </a:lnTo>
                <a:lnTo>
                  <a:pt x="6764554" y="1036319"/>
                </a:lnTo>
                <a:lnTo>
                  <a:pt x="6778841" y="1036319"/>
                </a:lnTo>
                <a:lnTo>
                  <a:pt x="6784482" y="1005839"/>
                </a:lnTo>
                <a:close/>
              </a:path>
              <a:path w="6795134" h="3322320">
                <a:moveTo>
                  <a:pt x="6794451" y="944879"/>
                </a:moveTo>
                <a:lnTo>
                  <a:pt x="490380" y="944879"/>
                </a:lnTo>
                <a:lnTo>
                  <a:pt x="454246" y="975359"/>
                </a:lnTo>
                <a:lnTo>
                  <a:pt x="418742" y="1005839"/>
                </a:lnTo>
                <a:lnTo>
                  <a:pt x="6788979" y="1005839"/>
                </a:lnTo>
                <a:lnTo>
                  <a:pt x="6792224" y="975359"/>
                </a:lnTo>
                <a:lnTo>
                  <a:pt x="6794513" y="975359"/>
                </a:lnTo>
                <a:lnTo>
                  <a:pt x="6794451" y="944879"/>
                </a:lnTo>
                <a:close/>
              </a:path>
              <a:path w="6795134" h="3322320">
                <a:moveTo>
                  <a:pt x="6787775" y="914399"/>
                </a:moveTo>
                <a:lnTo>
                  <a:pt x="564459" y="914399"/>
                </a:lnTo>
                <a:lnTo>
                  <a:pt x="527125" y="944879"/>
                </a:lnTo>
                <a:lnTo>
                  <a:pt x="6792163" y="944879"/>
                </a:lnTo>
                <a:lnTo>
                  <a:pt x="6787775" y="914399"/>
                </a:lnTo>
                <a:close/>
              </a:path>
              <a:path w="6795134" h="3322320">
                <a:moveTo>
                  <a:pt x="6773200" y="883919"/>
                </a:moveTo>
                <a:lnTo>
                  <a:pt x="640805" y="883919"/>
                </a:lnTo>
                <a:lnTo>
                  <a:pt x="602359" y="914399"/>
                </a:lnTo>
                <a:lnTo>
                  <a:pt x="6781412" y="914399"/>
                </a:lnTo>
                <a:lnTo>
                  <a:pt x="6773200" y="883919"/>
                </a:lnTo>
                <a:close/>
              </a:path>
              <a:path w="6795134" h="3322320">
                <a:moveTo>
                  <a:pt x="6751728" y="853439"/>
                </a:moveTo>
                <a:lnTo>
                  <a:pt x="706992" y="853439"/>
                </a:lnTo>
                <a:lnTo>
                  <a:pt x="673776" y="883919"/>
                </a:lnTo>
                <a:lnTo>
                  <a:pt x="6763263" y="883919"/>
                </a:lnTo>
                <a:lnTo>
                  <a:pt x="6751728" y="853439"/>
                </a:lnTo>
                <a:close/>
              </a:path>
              <a:path w="6795134" h="3322320">
                <a:moveTo>
                  <a:pt x="6708785" y="822959"/>
                </a:moveTo>
                <a:lnTo>
                  <a:pt x="807942" y="822959"/>
                </a:lnTo>
                <a:lnTo>
                  <a:pt x="774092" y="853439"/>
                </a:lnTo>
                <a:lnTo>
                  <a:pt x="6724364" y="853439"/>
                </a:lnTo>
                <a:lnTo>
                  <a:pt x="6708785" y="822959"/>
                </a:lnTo>
                <a:close/>
              </a:path>
              <a:path w="6795134" h="3322320">
                <a:moveTo>
                  <a:pt x="1258104" y="792479"/>
                </a:moveTo>
                <a:lnTo>
                  <a:pt x="979528" y="792479"/>
                </a:lnTo>
                <a:lnTo>
                  <a:pt x="944955" y="822959"/>
                </a:lnTo>
                <a:lnTo>
                  <a:pt x="1292925" y="822959"/>
                </a:lnTo>
                <a:lnTo>
                  <a:pt x="1258104" y="792479"/>
                </a:lnTo>
                <a:close/>
              </a:path>
              <a:path w="6795134" h="3322320">
                <a:moveTo>
                  <a:pt x="6511283" y="761999"/>
                </a:moveTo>
                <a:lnTo>
                  <a:pt x="1290307" y="761999"/>
                </a:lnTo>
                <a:lnTo>
                  <a:pt x="1308248" y="792479"/>
                </a:lnTo>
                <a:lnTo>
                  <a:pt x="1327690" y="822959"/>
                </a:lnTo>
                <a:lnTo>
                  <a:pt x="6655970" y="822959"/>
                </a:lnTo>
                <a:lnTo>
                  <a:pt x="6636757" y="792479"/>
                </a:lnTo>
                <a:lnTo>
                  <a:pt x="6534271" y="792479"/>
                </a:lnTo>
                <a:lnTo>
                  <a:pt x="6511283" y="761999"/>
                </a:lnTo>
                <a:close/>
              </a:path>
              <a:path w="6795134" h="3322320">
                <a:moveTo>
                  <a:pt x="5789932" y="670559"/>
                </a:moveTo>
                <a:lnTo>
                  <a:pt x="1233789" y="670559"/>
                </a:lnTo>
                <a:lnTo>
                  <a:pt x="1245608" y="701039"/>
                </a:lnTo>
                <a:lnTo>
                  <a:pt x="1258975" y="731519"/>
                </a:lnTo>
                <a:lnTo>
                  <a:pt x="1273879" y="761999"/>
                </a:lnTo>
                <a:lnTo>
                  <a:pt x="6256431" y="761999"/>
                </a:lnTo>
                <a:lnTo>
                  <a:pt x="6233003" y="731519"/>
                </a:lnTo>
                <a:lnTo>
                  <a:pt x="6021159" y="731519"/>
                </a:lnTo>
                <a:lnTo>
                  <a:pt x="5975015" y="701039"/>
                </a:lnTo>
                <a:lnTo>
                  <a:pt x="5836285" y="701039"/>
                </a:lnTo>
                <a:lnTo>
                  <a:pt x="5789932" y="670559"/>
                </a:lnTo>
                <a:close/>
              </a:path>
              <a:path w="6795134" h="3322320">
                <a:moveTo>
                  <a:pt x="2311231" y="60959"/>
                </a:moveTo>
                <a:lnTo>
                  <a:pt x="1517860" y="60959"/>
                </a:lnTo>
                <a:lnTo>
                  <a:pt x="1467783" y="91439"/>
                </a:lnTo>
                <a:lnTo>
                  <a:pt x="1420605" y="121919"/>
                </a:lnTo>
                <a:lnTo>
                  <a:pt x="1376593" y="152399"/>
                </a:lnTo>
                <a:lnTo>
                  <a:pt x="1336013" y="182879"/>
                </a:lnTo>
                <a:lnTo>
                  <a:pt x="1299133" y="213359"/>
                </a:lnTo>
                <a:lnTo>
                  <a:pt x="1266218" y="274319"/>
                </a:lnTo>
                <a:lnTo>
                  <a:pt x="1237536" y="304799"/>
                </a:lnTo>
                <a:lnTo>
                  <a:pt x="1217045" y="365759"/>
                </a:lnTo>
                <a:lnTo>
                  <a:pt x="1203364" y="426719"/>
                </a:lnTo>
                <a:lnTo>
                  <a:pt x="1196398" y="487679"/>
                </a:lnTo>
                <a:lnTo>
                  <a:pt x="1195404" y="487679"/>
                </a:lnTo>
                <a:lnTo>
                  <a:pt x="1198333" y="548639"/>
                </a:lnTo>
                <a:lnTo>
                  <a:pt x="1207740" y="609599"/>
                </a:lnTo>
                <a:lnTo>
                  <a:pt x="1223530" y="670559"/>
                </a:lnTo>
                <a:lnTo>
                  <a:pt x="5650499" y="670559"/>
                </a:lnTo>
                <a:lnTo>
                  <a:pt x="5603887" y="640079"/>
                </a:lnTo>
                <a:lnTo>
                  <a:pt x="5416688" y="640079"/>
                </a:lnTo>
                <a:lnTo>
                  <a:pt x="5369685" y="609599"/>
                </a:lnTo>
                <a:lnTo>
                  <a:pt x="5082690" y="609599"/>
                </a:lnTo>
                <a:lnTo>
                  <a:pt x="5070031" y="579119"/>
                </a:lnTo>
                <a:lnTo>
                  <a:pt x="4918008" y="579119"/>
                </a:lnTo>
                <a:lnTo>
                  <a:pt x="4794147" y="152399"/>
                </a:lnTo>
                <a:lnTo>
                  <a:pt x="3166574" y="152399"/>
                </a:lnTo>
                <a:lnTo>
                  <a:pt x="3044105" y="121919"/>
                </a:lnTo>
                <a:lnTo>
                  <a:pt x="2799331" y="121919"/>
                </a:lnTo>
                <a:lnTo>
                  <a:pt x="2677083" y="91439"/>
                </a:lnTo>
                <a:lnTo>
                  <a:pt x="2433004" y="91439"/>
                </a:lnTo>
                <a:lnTo>
                  <a:pt x="2311231" y="60959"/>
                </a:lnTo>
                <a:close/>
              </a:path>
              <a:path w="6795134" h="3322320">
                <a:moveTo>
                  <a:pt x="4749911" y="0"/>
                </a:moveTo>
                <a:lnTo>
                  <a:pt x="4508623" y="60959"/>
                </a:lnTo>
                <a:lnTo>
                  <a:pt x="4387524" y="60959"/>
                </a:lnTo>
                <a:lnTo>
                  <a:pt x="4266159" y="91439"/>
                </a:lnTo>
                <a:lnTo>
                  <a:pt x="4144556" y="91439"/>
                </a:lnTo>
                <a:lnTo>
                  <a:pt x="4022744" y="121919"/>
                </a:lnTo>
                <a:lnTo>
                  <a:pt x="3778605" y="121919"/>
                </a:lnTo>
                <a:lnTo>
                  <a:pt x="3656335" y="152399"/>
                </a:lnTo>
                <a:lnTo>
                  <a:pt x="4794147" y="152399"/>
                </a:lnTo>
                <a:lnTo>
                  <a:pt x="4749911" y="0"/>
                </a:lnTo>
                <a:close/>
              </a:path>
              <a:path w="6795134" h="3322320">
                <a:moveTo>
                  <a:pt x="2183704" y="30479"/>
                </a:moveTo>
                <a:lnTo>
                  <a:pt x="1625642" y="30479"/>
                </a:lnTo>
                <a:lnTo>
                  <a:pt x="1570568" y="60959"/>
                </a:lnTo>
                <a:lnTo>
                  <a:pt x="2247752" y="60959"/>
                </a:lnTo>
                <a:lnTo>
                  <a:pt x="2183704" y="30479"/>
                </a:lnTo>
                <a:close/>
              </a:path>
              <a:path w="6795134" h="3322320">
                <a:moveTo>
                  <a:pt x="1864249" y="0"/>
                </a:moveTo>
                <a:lnTo>
                  <a:pt x="1802384" y="30479"/>
                </a:lnTo>
                <a:lnTo>
                  <a:pt x="1927146" y="30479"/>
                </a:lnTo>
                <a:lnTo>
                  <a:pt x="1864249" y="0"/>
                </a:lnTo>
                <a:close/>
              </a:path>
            </a:pathLst>
          </a:custGeom>
          <a:solidFill>
            <a:srgbClr val="C1FD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84875" y="771439"/>
            <a:ext cx="1201970" cy="1041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0290" y="1241226"/>
            <a:ext cx="747877" cy="5982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94377" y="1410893"/>
            <a:ext cx="484880" cy="2878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43015" y="1764808"/>
            <a:ext cx="147272" cy="1478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94030" y="1773907"/>
            <a:ext cx="146739" cy="1454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17160" y="1947106"/>
            <a:ext cx="402846" cy="6322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74364" y="1958642"/>
            <a:ext cx="397260" cy="6206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40781" y="542711"/>
            <a:ext cx="2292972" cy="203206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67569" y="551619"/>
            <a:ext cx="2239566" cy="1978819"/>
          </a:xfrm>
          <a:custGeom>
            <a:avLst/>
            <a:gdLst/>
            <a:ahLst/>
            <a:cxnLst/>
            <a:rect l="l" t="t" r="r" b="b"/>
            <a:pathLst>
              <a:path w="3185159" h="2814320">
                <a:moveTo>
                  <a:pt x="1801428" y="0"/>
                </a:moveTo>
                <a:lnTo>
                  <a:pt x="1699644" y="3755"/>
                </a:lnTo>
                <a:lnTo>
                  <a:pt x="1599878" y="14846"/>
                </a:lnTo>
                <a:lnTo>
                  <a:pt x="1502387" y="33012"/>
                </a:lnTo>
                <a:lnTo>
                  <a:pt x="1407423" y="57991"/>
                </a:lnTo>
                <a:lnTo>
                  <a:pt x="1315240" y="89522"/>
                </a:lnTo>
                <a:lnTo>
                  <a:pt x="1226093" y="127343"/>
                </a:lnTo>
                <a:lnTo>
                  <a:pt x="1140235" y="171192"/>
                </a:lnTo>
                <a:lnTo>
                  <a:pt x="1057920" y="220807"/>
                </a:lnTo>
                <a:lnTo>
                  <a:pt x="979402" y="275928"/>
                </a:lnTo>
                <a:lnTo>
                  <a:pt x="904935" y="336293"/>
                </a:lnTo>
                <a:lnTo>
                  <a:pt x="834774" y="401640"/>
                </a:lnTo>
                <a:lnTo>
                  <a:pt x="769171" y="471707"/>
                </a:lnTo>
                <a:lnTo>
                  <a:pt x="708381" y="546233"/>
                </a:lnTo>
                <a:lnTo>
                  <a:pt x="652658" y="624957"/>
                </a:lnTo>
                <a:lnTo>
                  <a:pt x="602256" y="707616"/>
                </a:lnTo>
                <a:lnTo>
                  <a:pt x="557428" y="793950"/>
                </a:lnTo>
                <a:lnTo>
                  <a:pt x="518429" y="883697"/>
                </a:lnTo>
                <a:lnTo>
                  <a:pt x="485512" y="976595"/>
                </a:lnTo>
                <a:lnTo>
                  <a:pt x="458932" y="1072382"/>
                </a:lnTo>
                <a:lnTo>
                  <a:pt x="438942" y="1170797"/>
                </a:lnTo>
                <a:lnTo>
                  <a:pt x="0" y="1303355"/>
                </a:lnTo>
                <a:lnTo>
                  <a:pt x="421873" y="1486296"/>
                </a:lnTo>
                <a:lnTo>
                  <a:pt x="432123" y="1596093"/>
                </a:lnTo>
                <a:lnTo>
                  <a:pt x="450461" y="1703278"/>
                </a:lnTo>
                <a:lnTo>
                  <a:pt x="476570" y="1807525"/>
                </a:lnTo>
                <a:lnTo>
                  <a:pt x="510132" y="1908507"/>
                </a:lnTo>
                <a:lnTo>
                  <a:pt x="550829" y="2005898"/>
                </a:lnTo>
                <a:lnTo>
                  <a:pt x="598344" y="2099372"/>
                </a:lnTo>
                <a:lnTo>
                  <a:pt x="652359" y="2188601"/>
                </a:lnTo>
                <a:lnTo>
                  <a:pt x="712556" y="2273260"/>
                </a:lnTo>
                <a:lnTo>
                  <a:pt x="778617" y="2353021"/>
                </a:lnTo>
                <a:lnTo>
                  <a:pt x="850224" y="2427560"/>
                </a:lnTo>
                <a:lnTo>
                  <a:pt x="927060" y="2496549"/>
                </a:lnTo>
                <a:lnTo>
                  <a:pt x="1008806" y="2559662"/>
                </a:lnTo>
                <a:lnTo>
                  <a:pt x="1095145" y="2616572"/>
                </a:lnTo>
                <a:lnTo>
                  <a:pt x="1185760" y="2666953"/>
                </a:lnTo>
                <a:lnTo>
                  <a:pt x="1280332" y="2710479"/>
                </a:lnTo>
                <a:lnTo>
                  <a:pt x="1378543" y="2746823"/>
                </a:lnTo>
                <a:lnTo>
                  <a:pt x="1480076" y="2775658"/>
                </a:lnTo>
                <a:lnTo>
                  <a:pt x="1584614" y="2796659"/>
                </a:lnTo>
                <a:lnTo>
                  <a:pt x="1691837" y="2809500"/>
                </a:lnTo>
                <a:lnTo>
                  <a:pt x="1801428" y="2813852"/>
                </a:lnTo>
                <a:lnTo>
                  <a:pt x="1914895" y="2809188"/>
                </a:lnTo>
                <a:lnTo>
                  <a:pt x="2025836" y="2795439"/>
                </a:lnTo>
                <a:lnTo>
                  <a:pt x="2133894" y="2772965"/>
                </a:lnTo>
                <a:lnTo>
                  <a:pt x="2238715" y="2742129"/>
                </a:lnTo>
                <a:lnTo>
                  <a:pt x="2339941" y="2703293"/>
                </a:lnTo>
                <a:lnTo>
                  <a:pt x="2437218" y="2656820"/>
                </a:lnTo>
                <a:lnTo>
                  <a:pt x="2530188" y="2603070"/>
                </a:lnTo>
                <a:lnTo>
                  <a:pt x="2618495" y="2542406"/>
                </a:lnTo>
                <a:lnTo>
                  <a:pt x="2701784" y="2475191"/>
                </a:lnTo>
                <a:lnTo>
                  <a:pt x="2779699" y="2401785"/>
                </a:lnTo>
                <a:lnTo>
                  <a:pt x="2851883" y="2322552"/>
                </a:lnTo>
                <a:lnTo>
                  <a:pt x="2917981" y="2237853"/>
                </a:lnTo>
                <a:lnTo>
                  <a:pt x="2977636" y="2148049"/>
                </a:lnTo>
                <a:lnTo>
                  <a:pt x="3030492" y="2053504"/>
                </a:lnTo>
                <a:lnTo>
                  <a:pt x="3076193" y="1954579"/>
                </a:lnTo>
                <a:lnTo>
                  <a:pt x="3114384" y="1851636"/>
                </a:lnTo>
                <a:lnTo>
                  <a:pt x="3144707" y="1745037"/>
                </a:lnTo>
                <a:lnTo>
                  <a:pt x="3166808" y="1635145"/>
                </a:lnTo>
                <a:lnTo>
                  <a:pt x="3180329" y="1522320"/>
                </a:lnTo>
                <a:lnTo>
                  <a:pt x="3184916" y="1406926"/>
                </a:lnTo>
                <a:lnTo>
                  <a:pt x="3180329" y="1291536"/>
                </a:lnTo>
                <a:lnTo>
                  <a:pt x="3166808" y="1178714"/>
                </a:lnTo>
                <a:lnTo>
                  <a:pt x="3144707" y="1068824"/>
                </a:lnTo>
                <a:lnTo>
                  <a:pt x="3114384" y="962227"/>
                </a:lnTo>
                <a:lnTo>
                  <a:pt x="3076193" y="859285"/>
                </a:lnTo>
                <a:lnTo>
                  <a:pt x="3030492" y="760361"/>
                </a:lnTo>
                <a:lnTo>
                  <a:pt x="2977636" y="665816"/>
                </a:lnTo>
                <a:lnTo>
                  <a:pt x="2917981" y="576012"/>
                </a:lnTo>
                <a:lnTo>
                  <a:pt x="2851883" y="491312"/>
                </a:lnTo>
                <a:lnTo>
                  <a:pt x="2779699" y="412078"/>
                </a:lnTo>
                <a:lnTo>
                  <a:pt x="2701784" y="338671"/>
                </a:lnTo>
                <a:lnTo>
                  <a:pt x="2618495" y="271454"/>
                </a:lnTo>
                <a:lnTo>
                  <a:pt x="2530188" y="210789"/>
                </a:lnTo>
                <a:lnTo>
                  <a:pt x="2437218" y="157038"/>
                </a:lnTo>
                <a:lnTo>
                  <a:pt x="2339941" y="110562"/>
                </a:lnTo>
                <a:lnTo>
                  <a:pt x="2238715" y="71725"/>
                </a:lnTo>
                <a:lnTo>
                  <a:pt x="2133894" y="40888"/>
                </a:lnTo>
                <a:lnTo>
                  <a:pt x="2025836" y="18414"/>
                </a:lnTo>
                <a:lnTo>
                  <a:pt x="1914895" y="4663"/>
                </a:lnTo>
                <a:lnTo>
                  <a:pt x="1801428" y="0"/>
                </a:lnTo>
                <a:close/>
              </a:path>
            </a:pathLst>
          </a:custGeom>
          <a:solidFill>
            <a:srgbClr val="7A1E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29696" y="526859"/>
            <a:ext cx="2026324" cy="202703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55883" y="1329317"/>
            <a:ext cx="100905" cy="100905"/>
          </a:xfrm>
          <a:custGeom>
            <a:avLst/>
            <a:gdLst/>
            <a:ahLst/>
            <a:cxnLst/>
            <a:rect l="l" t="t" r="r" b="b"/>
            <a:pathLst>
              <a:path w="143510" h="143510">
                <a:moveTo>
                  <a:pt x="0" y="143195"/>
                </a:moveTo>
                <a:lnTo>
                  <a:pt x="143225" y="0"/>
                </a:lnTo>
              </a:path>
            </a:pathLst>
          </a:custGeom>
          <a:ln w="38099">
            <a:solidFill>
              <a:srgbClr val="F6D3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11433" y="1413778"/>
            <a:ext cx="127695" cy="63847"/>
          </a:xfrm>
          <a:custGeom>
            <a:avLst/>
            <a:gdLst/>
            <a:ahLst/>
            <a:cxnLst/>
            <a:rect l="l" t="t" r="r" b="b"/>
            <a:pathLst>
              <a:path w="181610" h="90805">
                <a:moveTo>
                  <a:pt x="0" y="90434"/>
                </a:moveTo>
                <a:lnTo>
                  <a:pt x="181234" y="0"/>
                </a:lnTo>
              </a:path>
            </a:pathLst>
          </a:custGeom>
          <a:ln w="38099">
            <a:solidFill>
              <a:srgbClr val="F6D3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37728" y="1531350"/>
            <a:ext cx="141536" cy="19199"/>
          </a:xfrm>
          <a:custGeom>
            <a:avLst/>
            <a:gdLst/>
            <a:ahLst/>
            <a:cxnLst/>
            <a:rect l="l" t="t" r="r" b="b"/>
            <a:pathLst>
              <a:path w="201295" h="27305">
                <a:moveTo>
                  <a:pt x="0" y="27066"/>
                </a:moveTo>
                <a:lnTo>
                  <a:pt x="200741" y="0"/>
                </a:lnTo>
              </a:path>
            </a:pathLst>
          </a:custGeom>
          <a:ln w="38099">
            <a:solidFill>
              <a:srgbClr val="F6D3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37733" y="1639555"/>
            <a:ext cx="162967" cy="243334"/>
          </a:xfrm>
          <a:custGeom>
            <a:avLst/>
            <a:gdLst/>
            <a:ahLst/>
            <a:cxnLst/>
            <a:rect l="l" t="t" r="r" b="b"/>
            <a:pathLst>
              <a:path w="231775" h="346075">
                <a:moveTo>
                  <a:pt x="229636" y="0"/>
                </a:moveTo>
                <a:lnTo>
                  <a:pt x="89428" y="141762"/>
                </a:lnTo>
                <a:lnTo>
                  <a:pt x="231312" y="203332"/>
                </a:lnTo>
                <a:lnTo>
                  <a:pt x="0" y="345917"/>
                </a:lnTo>
              </a:path>
            </a:pathLst>
          </a:custGeom>
          <a:ln w="38099">
            <a:solidFill>
              <a:srgbClr val="C936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07209" y="265241"/>
            <a:ext cx="1757212" cy="5084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433999" y="274180"/>
            <a:ext cx="1703784" cy="384721"/>
          </a:xfrm>
          <a:prstGeom prst="rect">
            <a:avLst/>
          </a:prstGeom>
          <a:solidFill>
            <a:srgbClr val="931100"/>
          </a:solidFill>
        </p:spPr>
        <p:txBody>
          <a:bodyPr vert="horz" wrap="square" lIns="0" tIns="0" rIns="0" bIns="0" rtlCol="0">
            <a:spAutoFit/>
          </a:bodyPr>
          <a:lstStyle/>
          <a:p>
            <a:pPr marL="98670"/>
            <a:r>
              <a:rPr sz="2500" b="1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2500" b="1" spc="-21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2500" b="1" spc="-10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2500" b="1" spc="-21" dirty="0">
                <a:solidFill>
                  <a:srgbClr val="FFFFFF"/>
                </a:solidFill>
                <a:latin typeface="Arial Black"/>
                <a:cs typeface="Arial Black"/>
              </a:rPr>
              <a:t>U</a:t>
            </a:r>
            <a:r>
              <a:rPr sz="2500" b="1" spc="-28" dirty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r>
              <a:rPr sz="2500" b="1" spc="-21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25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23312" y="771440"/>
            <a:ext cx="4144713" cy="4710457"/>
          </a:xfrm>
          <a:prstGeom prst="rect">
            <a:avLst/>
          </a:prstGeom>
          <a:solidFill>
            <a:srgbClr val="00FFFF"/>
          </a:solidFill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ct val="164400"/>
              </a:lnSpc>
            </a:pPr>
            <a:r>
              <a:rPr lang="th-TH" sz="2500" b="1" spc="11" dirty="0">
                <a:solidFill>
                  <a:srgbClr val="0000CC"/>
                </a:solidFill>
                <a:latin typeface="Arial"/>
                <a:cs typeface="Arial"/>
              </a:rPr>
              <a:t>แรงกระทำจากการล้มในระดับที่น้อยกว่าหรือเทียบเท่าความสูงขณะยืนของผู้ป่วย (</a:t>
            </a:r>
            <a:r>
              <a:rPr lang="en-US" sz="2500" b="1" spc="11" dirty="0">
                <a:solidFill>
                  <a:srgbClr val="0000CC"/>
                </a:solidFill>
                <a:latin typeface="Arial"/>
                <a:cs typeface="Arial"/>
              </a:rPr>
              <a:t>Equivalent to fall from height) </a:t>
            </a:r>
            <a:endParaRPr sz="2500" b="1" dirty="0">
              <a:solidFill>
                <a:srgbClr val="0000CC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23311" y="114965"/>
            <a:ext cx="4144714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3763"/>
            <a:r>
              <a:rPr sz="3300" b="1" dirty="0">
                <a:solidFill>
                  <a:srgbClr val="FFFFFF"/>
                </a:solidFill>
                <a:latin typeface="Arial Black"/>
                <a:cs typeface="Arial Black"/>
              </a:rPr>
              <a:t>&gt;&gt;</a:t>
            </a:r>
            <a:r>
              <a:rPr sz="3300" b="1" spc="-229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3300" b="1" spc="-28" dirty="0">
                <a:solidFill>
                  <a:srgbClr val="FFFFFF"/>
                </a:solidFill>
                <a:latin typeface="Arial Black"/>
                <a:cs typeface="Arial Black"/>
              </a:rPr>
              <a:t>OUR</a:t>
            </a:r>
            <a:r>
              <a:rPr sz="3300" b="1" spc="2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b="1" spc="-22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3300" b="1" spc="-32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3300" b="1" dirty="0">
                <a:solidFill>
                  <a:srgbClr val="FFFFFF"/>
                </a:solidFill>
                <a:latin typeface="Arial Black"/>
                <a:cs typeface="Arial Black"/>
              </a:rPr>
              <a:t>SK&lt;&lt;</a:t>
            </a:r>
            <a:endParaRPr sz="3300">
              <a:latin typeface="Arial Black"/>
              <a:cs typeface="Arial Black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523311" y="114965"/>
            <a:ext cx="4144714" cy="618827"/>
          </a:xfrm>
          <a:custGeom>
            <a:avLst/>
            <a:gdLst/>
            <a:ahLst/>
            <a:cxnLst/>
            <a:rect l="l" t="t" r="r" b="b"/>
            <a:pathLst>
              <a:path w="5894705" h="880110">
                <a:moveTo>
                  <a:pt x="0" y="880039"/>
                </a:moveTo>
                <a:lnTo>
                  <a:pt x="5894669" y="880039"/>
                </a:lnTo>
                <a:lnTo>
                  <a:pt x="5894669" y="0"/>
                </a:lnTo>
                <a:lnTo>
                  <a:pt x="0" y="0"/>
                </a:lnTo>
                <a:lnTo>
                  <a:pt x="0" y="880039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r>
              <a:rPr lang="en-US" sz="3100" b="1" spc="-21" dirty="0">
                <a:solidFill>
                  <a:srgbClr val="C00000"/>
                </a:solidFill>
                <a:latin typeface="Arial"/>
                <a:cs typeface="Arial"/>
              </a:rPr>
              <a:t>Fragility fracture</a:t>
            </a:r>
            <a:endParaRPr sz="3100" dirty="0">
              <a:solidFill>
                <a:srgbClr val="C00000"/>
              </a:solidFill>
            </a:endParaRPr>
          </a:p>
        </p:txBody>
      </p:sp>
      <p:sp>
        <p:nvSpPr>
          <p:cNvPr id="27" name="object 3"/>
          <p:cNvSpPr txBox="1"/>
          <p:nvPr/>
        </p:nvSpPr>
        <p:spPr>
          <a:xfrm>
            <a:off x="1788948" y="3115632"/>
            <a:ext cx="4665791" cy="2995692"/>
          </a:xfrm>
          <a:prstGeom prst="rect">
            <a:avLst/>
          </a:prstGeom>
          <a:solidFill>
            <a:srgbClr val="FFFF99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CC"/>
                </a:solidFill>
              </a:rPr>
              <a:t>Hip Fracture</a:t>
            </a:r>
            <a:endParaRPr dirty="0">
              <a:cs typeface="Times New Roman"/>
            </a:endParaRPr>
          </a:p>
          <a:p>
            <a:pPr marL="522368" marR="30360" indent="-522368">
              <a:lnSpc>
                <a:spcPts val="3199"/>
              </a:lnSpc>
              <a:spcBef>
                <a:spcPts val="1786"/>
              </a:spcBef>
              <a:buAutoNum type="arabicPeriod"/>
            </a:pPr>
            <a:r>
              <a:rPr lang="en-US" b="1" spc="-14" dirty="0">
                <a:solidFill>
                  <a:srgbClr val="C00000"/>
                </a:solidFill>
                <a:cs typeface="Arial"/>
              </a:rPr>
              <a:t>Femoral neck fracture</a:t>
            </a:r>
          </a:p>
          <a:p>
            <a:pPr marL="522368" marR="30360" indent="-522368">
              <a:lnSpc>
                <a:spcPts val="3199"/>
              </a:lnSpc>
              <a:spcBef>
                <a:spcPts val="1786"/>
              </a:spcBef>
              <a:buFontTx/>
              <a:buAutoNum type="arabicPeriod"/>
            </a:pPr>
            <a:r>
              <a:rPr lang="en-US" b="1" spc="-14" dirty="0">
                <a:solidFill>
                  <a:srgbClr val="C00000"/>
                </a:solidFill>
                <a:cs typeface="Arial"/>
              </a:rPr>
              <a:t>Intertrochanteric fracture</a:t>
            </a:r>
          </a:p>
          <a:p>
            <a:pPr marL="522368" marR="30360" indent="-522368">
              <a:lnSpc>
                <a:spcPts val="3199"/>
              </a:lnSpc>
              <a:spcBef>
                <a:spcPts val="1786"/>
              </a:spcBef>
              <a:buFontTx/>
              <a:buAutoNum type="arabicPeriod"/>
            </a:pPr>
            <a:r>
              <a:rPr lang="en-US" b="1" spc="-14" dirty="0" err="1">
                <a:solidFill>
                  <a:srgbClr val="C00000"/>
                </a:solidFill>
                <a:cs typeface="Arial"/>
              </a:rPr>
              <a:t>Subtrochanteric</a:t>
            </a:r>
            <a:r>
              <a:rPr lang="en-US" b="1" spc="-14" dirty="0">
                <a:solidFill>
                  <a:srgbClr val="C00000"/>
                </a:solidFill>
                <a:cs typeface="Arial"/>
              </a:rPr>
              <a:t> fracture</a:t>
            </a:r>
          </a:p>
          <a:p>
            <a:pPr marL="522368" marR="30360" indent="-522368">
              <a:lnSpc>
                <a:spcPts val="3199"/>
              </a:lnSpc>
              <a:spcBef>
                <a:spcPts val="1786"/>
              </a:spcBef>
              <a:buAutoNum type="arabicPeriod"/>
            </a:pPr>
            <a:endParaRPr sz="2500" dirty="0">
              <a:latin typeface="Arial"/>
              <a:cs typeface="Arial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8715E155-4308-CD48-BEEA-C33A61D647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84477" y="4177367"/>
            <a:ext cx="4179124" cy="268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90711"/>
      </p:ext>
    </p:extLst>
  </p:cSld>
  <p:clrMapOvr>
    <a:masterClrMapping/>
  </p:clrMapOvr>
  <p:transition spd="med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3043" y="0"/>
            <a:ext cx="7765256" cy="434876"/>
          </a:xfrm>
          <a:custGeom>
            <a:avLst/>
            <a:gdLst/>
            <a:ahLst/>
            <a:cxnLst/>
            <a:rect l="l" t="t" r="r" b="b"/>
            <a:pathLst>
              <a:path w="11043919" h="618490">
                <a:moveTo>
                  <a:pt x="0" y="618134"/>
                </a:moveTo>
                <a:lnTo>
                  <a:pt x="11043494" y="618134"/>
                </a:lnTo>
                <a:lnTo>
                  <a:pt x="11043494" y="0"/>
                </a:lnTo>
                <a:lnTo>
                  <a:pt x="0" y="0"/>
                </a:lnTo>
                <a:lnTo>
                  <a:pt x="0" y="618134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1" y="0"/>
            <a:ext cx="198239" cy="434876"/>
          </a:xfrm>
          <a:custGeom>
            <a:avLst/>
            <a:gdLst/>
            <a:ahLst/>
            <a:cxnLst/>
            <a:rect l="l" t="t" r="r" b="b"/>
            <a:pathLst>
              <a:path w="281940" h="618490">
                <a:moveTo>
                  <a:pt x="0" y="618134"/>
                </a:moveTo>
                <a:lnTo>
                  <a:pt x="281642" y="618134"/>
                </a:lnTo>
                <a:lnTo>
                  <a:pt x="281642" y="0"/>
                </a:lnTo>
                <a:lnTo>
                  <a:pt x="0" y="0"/>
                </a:lnTo>
                <a:lnTo>
                  <a:pt x="0" y="618134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03043" y="1117747"/>
            <a:ext cx="7765256" cy="5740450"/>
          </a:xfrm>
          <a:custGeom>
            <a:avLst/>
            <a:gdLst/>
            <a:ahLst/>
            <a:cxnLst/>
            <a:rect l="l" t="t" r="r" b="b"/>
            <a:pathLst>
              <a:path w="11043919" h="8164195">
                <a:moveTo>
                  <a:pt x="0" y="8163915"/>
                </a:moveTo>
                <a:lnTo>
                  <a:pt x="11043494" y="8163915"/>
                </a:lnTo>
                <a:lnTo>
                  <a:pt x="11043494" y="0"/>
                </a:lnTo>
                <a:lnTo>
                  <a:pt x="0" y="0"/>
                </a:lnTo>
                <a:lnTo>
                  <a:pt x="0" y="8163915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1117747"/>
            <a:ext cx="198239" cy="5740450"/>
          </a:xfrm>
          <a:custGeom>
            <a:avLst/>
            <a:gdLst/>
            <a:ahLst/>
            <a:cxnLst/>
            <a:rect l="l" t="t" r="r" b="b"/>
            <a:pathLst>
              <a:path w="281940" h="8164195">
                <a:moveTo>
                  <a:pt x="0" y="8163915"/>
                </a:moveTo>
                <a:lnTo>
                  <a:pt x="281642" y="8163915"/>
                </a:lnTo>
                <a:lnTo>
                  <a:pt x="281642" y="0"/>
                </a:lnTo>
                <a:lnTo>
                  <a:pt x="0" y="0"/>
                </a:lnTo>
                <a:lnTo>
                  <a:pt x="0" y="8163915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03043" y="434627"/>
            <a:ext cx="7765256" cy="683121"/>
          </a:xfrm>
          <a:custGeom>
            <a:avLst/>
            <a:gdLst/>
            <a:ahLst/>
            <a:cxnLst/>
            <a:rect l="l" t="t" r="r" b="b"/>
            <a:pathLst>
              <a:path w="11043919" h="971550">
                <a:moveTo>
                  <a:pt x="0" y="971549"/>
                </a:moveTo>
                <a:lnTo>
                  <a:pt x="11043494" y="971549"/>
                </a:lnTo>
                <a:lnTo>
                  <a:pt x="11043494" y="0"/>
                </a:lnTo>
                <a:lnTo>
                  <a:pt x="0" y="0"/>
                </a:lnTo>
                <a:lnTo>
                  <a:pt x="0" y="971549"/>
                </a:lnTo>
                <a:close/>
              </a:path>
            </a:pathLst>
          </a:custGeom>
          <a:solidFill>
            <a:srgbClr val="CFF5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4001" y="434627"/>
            <a:ext cx="198239" cy="683121"/>
          </a:xfrm>
          <a:custGeom>
            <a:avLst/>
            <a:gdLst/>
            <a:ahLst/>
            <a:cxnLst/>
            <a:rect l="l" t="t" r="r" b="b"/>
            <a:pathLst>
              <a:path w="281940" h="971550">
                <a:moveTo>
                  <a:pt x="0" y="971549"/>
                </a:moveTo>
                <a:lnTo>
                  <a:pt x="281642" y="971549"/>
                </a:lnTo>
                <a:lnTo>
                  <a:pt x="281642" y="0"/>
                </a:lnTo>
                <a:lnTo>
                  <a:pt x="0" y="0"/>
                </a:lnTo>
                <a:lnTo>
                  <a:pt x="0" y="971549"/>
                </a:lnTo>
                <a:close/>
              </a:path>
            </a:pathLst>
          </a:custGeom>
          <a:solidFill>
            <a:srgbClr val="CFF5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22031" y="0"/>
            <a:ext cx="78581" cy="6858000"/>
          </a:xfrm>
          <a:custGeom>
            <a:avLst/>
            <a:gdLst/>
            <a:ahLst/>
            <a:cxnLst/>
            <a:rect l="l" t="t" r="r" b="b"/>
            <a:pathLst>
              <a:path w="111760" h="9753600">
                <a:moveTo>
                  <a:pt x="0" y="9753600"/>
                </a:moveTo>
                <a:lnTo>
                  <a:pt x="111217" y="9753600"/>
                </a:lnTo>
                <a:lnTo>
                  <a:pt x="111217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7AE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00229" y="0"/>
            <a:ext cx="1102816" cy="6858000"/>
          </a:xfrm>
          <a:custGeom>
            <a:avLst/>
            <a:gdLst/>
            <a:ahLst/>
            <a:cxnLst/>
            <a:rect l="l" t="t" r="r" b="b"/>
            <a:pathLst>
              <a:path w="1568450" h="9753600">
                <a:moveTo>
                  <a:pt x="0" y="9753600"/>
                </a:moveTo>
                <a:lnTo>
                  <a:pt x="1568445" y="9753600"/>
                </a:lnTo>
                <a:lnTo>
                  <a:pt x="1568445" y="0"/>
                </a:lnTo>
                <a:lnTo>
                  <a:pt x="0" y="0"/>
                </a:lnTo>
                <a:lnTo>
                  <a:pt x="0" y="9753600"/>
                </a:lnTo>
              </a:path>
            </a:pathLst>
          </a:custGeom>
          <a:solidFill>
            <a:srgbClr val="7AE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687199" y="346336"/>
            <a:ext cx="8748631" cy="778877"/>
          </a:xfrm>
          <a:prstGeom prst="rect">
            <a:avLst/>
          </a:prstGeom>
        </p:spPr>
        <p:txBody>
          <a:bodyPr vert="horz" wrap="square" lIns="0" tIns="167840" rIns="0" bIns="0" rtlCol="0" anchor="ctr">
            <a:spAutoFit/>
          </a:bodyPr>
          <a:lstStyle/>
          <a:p>
            <a:r>
              <a:rPr lang="en-US" b="1" spc="-141" dirty="0">
                <a:solidFill>
                  <a:srgbClr val="002060"/>
                </a:solidFill>
                <a:cs typeface="Arial" pitchFamily="34" charset="0"/>
              </a:rPr>
              <a:t>F</a:t>
            </a:r>
            <a:r>
              <a:rPr lang="en-US" b="1" spc="-109" dirty="0">
                <a:solidFill>
                  <a:srgbClr val="002060"/>
                </a:solidFill>
                <a:cs typeface="Arial" pitchFamily="34" charset="0"/>
              </a:rPr>
              <a:t>r</a:t>
            </a:r>
            <a:r>
              <a:rPr lang="en-US" b="1" spc="-4" dirty="0">
                <a:solidFill>
                  <a:srgbClr val="002060"/>
                </a:solidFill>
                <a:cs typeface="Arial" pitchFamily="34" charset="0"/>
              </a:rPr>
              <a:t>ac</a:t>
            </a:r>
            <a:r>
              <a:rPr lang="en-US" b="1" dirty="0">
                <a:solidFill>
                  <a:srgbClr val="002060"/>
                </a:solidFill>
                <a:cs typeface="Arial" pitchFamily="34" charset="0"/>
              </a:rPr>
              <a:t>tu</a:t>
            </a:r>
            <a:r>
              <a:rPr lang="en-US" b="1" spc="-109" dirty="0">
                <a:solidFill>
                  <a:srgbClr val="002060"/>
                </a:solidFill>
                <a:cs typeface="Arial" pitchFamily="34" charset="0"/>
              </a:rPr>
              <a:t>r</a:t>
            </a:r>
            <a:r>
              <a:rPr lang="en-US" b="1" dirty="0">
                <a:solidFill>
                  <a:srgbClr val="002060"/>
                </a:solidFill>
                <a:cs typeface="Arial" pitchFamily="34" charset="0"/>
              </a:rPr>
              <a:t>e</a:t>
            </a:r>
            <a:r>
              <a:rPr lang="en-US" b="1" spc="-4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cs typeface="Arial" pitchFamily="34" charset="0"/>
              </a:rPr>
              <a:t>Li</a:t>
            </a:r>
            <a:r>
              <a:rPr lang="en-US" b="1" spc="-4" dirty="0">
                <a:solidFill>
                  <a:srgbClr val="002060"/>
                </a:solidFill>
                <a:cs typeface="Arial" pitchFamily="34" charset="0"/>
              </a:rPr>
              <a:t>a</a:t>
            </a:r>
            <a:r>
              <a:rPr lang="en-US" b="1" spc="-21" dirty="0">
                <a:solidFill>
                  <a:srgbClr val="002060"/>
                </a:solidFill>
                <a:cs typeface="Arial" pitchFamily="34" charset="0"/>
              </a:rPr>
              <a:t>ison</a:t>
            </a:r>
            <a:r>
              <a:rPr lang="en-US" b="1" dirty="0">
                <a:solidFill>
                  <a:srgbClr val="002060"/>
                </a:solidFill>
                <a:cs typeface="Arial Rounded MT Bold"/>
              </a:rPr>
              <a:t> </a:t>
            </a:r>
            <a:r>
              <a:rPr lang="en-US" b="1" dirty="0">
                <a:solidFill>
                  <a:srgbClr val="002060"/>
                </a:solidFill>
                <a:cs typeface="Arial" pitchFamily="34" charset="0"/>
              </a:rPr>
              <a:t>Team</a:t>
            </a:r>
            <a:endParaRPr lang="th-TH" b="1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-7060070" y="192959"/>
            <a:ext cx="1976773" cy="19903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055148" y="1509517"/>
            <a:ext cx="7518797" cy="5150448"/>
          </a:xfrm>
        </p:spPr>
        <p:txBody>
          <a:bodyPr>
            <a:normAutofit fontScale="92500" lnSpcReduction="20000"/>
          </a:bodyPr>
          <a:lstStyle/>
          <a:p>
            <a:pPr marL="321457" indent="-321457"/>
            <a:r>
              <a:rPr lang="th-TH" sz="22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หัวหน้าโครงการ</a:t>
            </a:r>
            <a:r>
              <a:rPr lang="en-US" sz="22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th-TH" sz="22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ศัลยแพทย์</a:t>
            </a:r>
            <a:r>
              <a:rPr lang="th-TH" sz="2200" b="1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ออร์โธปิดิกส์</a:t>
            </a:r>
            <a:r>
              <a:rPr lang="th-TH" sz="22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321457" indent="-321457"/>
            <a:r>
              <a:rPr lang="th-TH" sz="2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ผู้ประสานงาน</a:t>
            </a:r>
            <a:r>
              <a:rPr lang="en-US" sz="2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Fracture liaison nurse (FLS nurse) </a:t>
            </a:r>
            <a:endParaRPr lang="th-TH" sz="22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21457" indent="-321457"/>
            <a:endParaRPr lang="th-TH" sz="2200" b="1" dirty="0">
              <a:solidFill>
                <a:srgbClr val="00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21457" indent="-321457"/>
            <a:r>
              <a:rPr lang="th-TH" sz="22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ระดับ รพศ./</a:t>
            </a:r>
            <a:r>
              <a:rPr lang="th-TH" sz="2200" b="1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รพท</a:t>
            </a:r>
            <a:r>
              <a:rPr lang="th-TH" sz="22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en-US" sz="22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th-TH" sz="22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ตัวแทน หรือ ทีมพยาบาลประจำหอผู้ป่วยกระดูกและข้อ</a:t>
            </a:r>
          </a:p>
          <a:p>
            <a:pPr marL="321457" indent="-321457"/>
            <a:r>
              <a:rPr lang="th-TH" sz="22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ทีมแพทย์</a:t>
            </a:r>
            <a:r>
              <a:rPr lang="th-TH" sz="2200" b="1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สห</a:t>
            </a:r>
            <a:r>
              <a:rPr lang="th-TH" sz="22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สาขาวิชาชีพ   จำเป็นต้องมีระดับ รพศ./</a:t>
            </a:r>
            <a:r>
              <a:rPr lang="th-TH" sz="2200" b="1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รพท</a:t>
            </a:r>
            <a:r>
              <a:rPr lang="th-TH" sz="22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marL="642915" lvl="1" indent="-321457"/>
            <a:r>
              <a:rPr lang="th-TH" sz="2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วิสัญญีแพทย์, อา</a:t>
            </a:r>
            <a:r>
              <a:rPr lang="th-TH" sz="2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ยุร</a:t>
            </a:r>
            <a:r>
              <a:rPr lang="th-TH" sz="2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แพทย์ต่อมไร้ท่อ หรือ</a:t>
            </a:r>
            <a:r>
              <a:rPr lang="th-TH" sz="2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อายุร</a:t>
            </a:r>
            <a:r>
              <a:rPr lang="th-TH" sz="2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แพทย์ทั่วไป, แพทย์เวชศาสตร์ฟื้นฟู นักกายภาพบำบัด โภชนาการ ฯลฯ </a:t>
            </a:r>
            <a:endParaRPr lang="en-US" sz="2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/>
            <a:endParaRPr lang="en-US" sz="2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/>
            <a:r>
              <a:rPr lang="en-US" sz="2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Liaison </a:t>
            </a:r>
            <a:r>
              <a:rPr lang="th-TH" sz="2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หมายถึง บุคลากรผู้มีหน้าที่ประสานงาน(</a:t>
            </a:r>
            <a:r>
              <a:rPr lang="en-US" sz="2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Coordinator) </a:t>
            </a:r>
            <a:r>
              <a:rPr lang="th-TH" sz="2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ในการดูแลผู้ป่วยแบบองค์รวมจาก</a:t>
            </a:r>
            <a:r>
              <a:rPr lang="th-TH" sz="2200" b="1" dirty="0" err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ทีมสห</a:t>
            </a:r>
            <a:r>
              <a:rPr lang="th-TH" sz="2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สาขาวิชาชีพ </a:t>
            </a:r>
          </a:p>
          <a:p>
            <a:pPr lvl="1"/>
            <a:endParaRPr lang="th-TH" sz="22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th-TH" sz="20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object 13"/>
          <p:cNvSpPr/>
          <p:nvPr/>
        </p:nvSpPr>
        <p:spPr>
          <a:xfrm>
            <a:off x="1714836" y="201611"/>
            <a:ext cx="1785938" cy="16877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814022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9753599"/>
                </a:moveTo>
                <a:lnTo>
                  <a:pt x="13004800" y="9753599"/>
                </a:lnTo>
                <a:lnTo>
                  <a:pt x="13004800" y="0"/>
                </a:lnTo>
                <a:lnTo>
                  <a:pt x="0" y="0"/>
                </a:lnTo>
                <a:lnTo>
                  <a:pt x="0" y="9753599"/>
                </a:lnTo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07923" y="1455173"/>
            <a:ext cx="8105919" cy="4766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0751" marR="3572" indent="-401822">
              <a:lnSpc>
                <a:spcPct val="164400"/>
              </a:lnSpc>
              <a:buFont typeface="Arial" pitchFamily="34" charset="0"/>
              <a:buChar char="•"/>
            </a:pPr>
            <a:r>
              <a:rPr spc="11" dirty="0">
                <a:solidFill>
                  <a:srgbClr val="002060"/>
                </a:solidFill>
                <a:cs typeface="+mj-cs"/>
              </a:rPr>
              <a:t>Activate</a:t>
            </a:r>
            <a:r>
              <a:rPr spc="70" dirty="0">
                <a:solidFill>
                  <a:srgbClr val="002060"/>
                </a:solidFill>
                <a:cs typeface="+mj-cs"/>
              </a:rPr>
              <a:t> </a:t>
            </a:r>
            <a:r>
              <a:rPr spc="-109" dirty="0">
                <a:solidFill>
                  <a:srgbClr val="002060"/>
                </a:solidFill>
                <a:cs typeface="+mj-cs"/>
              </a:rPr>
              <a:t>FLS</a:t>
            </a:r>
            <a:r>
              <a:rPr spc="70" dirty="0">
                <a:solidFill>
                  <a:srgbClr val="002060"/>
                </a:solidFill>
                <a:cs typeface="+mj-cs"/>
              </a:rPr>
              <a:t> </a:t>
            </a:r>
            <a:r>
              <a:rPr spc="-636" dirty="0">
                <a:solidFill>
                  <a:srgbClr val="002060"/>
                </a:solidFill>
                <a:cs typeface="+mj-cs"/>
              </a:rPr>
              <a:t> </a:t>
            </a:r>
            <a:r>
              <a:rPr spc="35" dirty="0">
                <a:solidFill>
                  <a:srgbClr val="002060"/>
                </a:solidFill>
                <a:cs typeface="+mj-cs"/>
              </a:rPr>
              <a:t>Hip</a:t>
            </a:r>
            <a:r>
              <a:rPr spc="70" dirty="0">
                <a:solidFill>
                  <a:srgbClr val="002060"/>
                </a:solidFill>
                <a:cs typeface="+mj-cs"/>
              </a:rPr>
              <a:t> </a:t>
            </a:r>
            <a:r>
              <a:rPr dirty="0">
                <a:solidFill>
                  <a:srgbClr val="002060"/>
                </a:solidFill>
                <a:cs typeface="+mj-cs"/>
              </a:rPr>
              <a:t>fast</a:t>
            </a:r>
            <a:r>
              <a:rPr spc="70" dirty="0">
                <a:solidFill>
                  <a:srgbClr val="002060"/>
                </a:solidFill>
                <a:cs typeface="+mj-cs"/>
              </a:rPr>
              <a:t> </a:t>
            </a:r>
            <a:r>
              <a:rPr spc="21" dirty="0">
                <a:solidFill>
                  <a:srgbClr val="002060"/>
                </a:solidFill>
                <a:cs typeface="+mj-cs"/>
              </a:rPr>
              <a:t>track</a:t>
            </a:r>
            <a:r>
              <a:rPr spc="70" dirty="0">
                <a:solidFill>
                  <a:srgbClr val="002060"/>
                </a:solidFill>
                <a:cs typeface="+mj-cs"/>
              </a:rPr>
              <a:t> </a:t>
            </a:r>
            <a:r>
              <a:rPr spc="56" dirty="0" err="1">
                <a:solidFill>
                  <a:srgbClr val="002060"/>
                </a:solidFill>
                <a:cs typeface="+mj-cs"/>
              </a:rPr>
              <a:t>ใน</a:t>
            </a:r>
            <a:r>
              <a:rPr spc="70" dirty="0">
                <a:solidFill>
                  <a:srgbClr val="002060"/>
                </a:solidFill>
                <a:cs typeface="+mj-cs"/>
              </a:rPr>
              <a:t> </a:t>
            </a:r>
            <a:r>
              <a:rPr dirty="0">
                <a:solidFill>
                  <a:srgbClr val="002060"/>
                </a:solidFill>
                <a:cs typeface="+mj-cs"/>
              </a:rPr>
              <a:t>Line:</a:t>
            </a:r>
            <a:r>
              <a:rPr lang="en-US" spc="70" dirty="0">
                <a:solidFill>
                  <a:srgbClr val="002060"/>
                </a:solidFill>
                <a:cs typeface="+mj-cs"/>
              </a:rPr>
              <a:t> </a:t>
            </a:r>
            <a:r>
              <a:rPr lang="en-US" spc="-109" dirty="0">
                <a:solidFill>
                  <a:srgbClr val="002060"/>
                </a:solidFill>
                <a:cs typeface="+mj-cs"/>
              </a:rPr>
              <a:t>YRH F</a:t>
            </a:r>
            <a:r>
              <a:rPr spc="-109" dirty="0">
                <a:solidFill>
                  <a:srgbClr val="002060"/>
                </a:solidFill>
                <a:cs typeface="+mj-cs"/>
              </a:rPr>
              <a:t>LS</a:t>
            </a:r>
            <a:r>
              <a:rPr lang="th-TH" spc="-109" dirty="0">
                <a:solidFill>
                  <a:srgbClr val="002060"/>
                </a:solidFill>
                <a:cs typeface="+mj-cs"/>
              </a:rPr>
              <a:t> </a:t>
            </a:r>
            <a:r>
              <a:rPr spc="-46" dirty="0">
                <a:solidFill>
                  <a:srgbClr val="002060"/>
                </a:solidFill>
                <a:cs typeface="+mj-cs"/>
              </a:rPr>
              <a:t> </a:t>
            </a:r>
            <a:endParaRPr lang="th-TH" spc="-18" dirty="0">
              <a:solidFill>
                <a:srgbClr val="002060"/>
              </a:solidFill>
              <a:cs typeface="+mj-cs"/>
            </a:endParaRPr>
          </a:p>
          <a:p>
            <a:pPr marL="410751" marR="3572" indent="-401822">
              <a:lnSpc>
                <a:spcPct val="164400"/>
              </a:lnSpc>
              <a:buFont typeface="Arial" pitchFamily="34" charset="0"/>
              <a:buChar char="•"/>
            </a:pPr>
            <a:r>
              <a:rPr spc="67" dirty="0">
                <a:solidFill>
                  <a:srgbClr val="002060"/>
                </a:solidFill>
                <a:cs typeface="+mj-cs"/>
              </a:rPr>
              <a:t>“Hip</a:t>
            </a:r>
            <a:r>
              <a:rPr spc="70" dirty="0">
                <a:solidFill>
                  <a:srgbClr val="002060"/>
                </a:solidFill>
                <a:cs typeface="+mj-cs"/>
              </a:rPr>
              <a:t> </a:t>
            </a:r>
            <a:r>
              <a:rPr spc="-39" dirty="0">
                <a:solidFill>
                  <a:srgbClr val="002060"/>
                </a:solidFill>
                <a:cs typeface="+mj-cs"/>
              </a:rPr>
              <a:t>Fast</a:t>
            </a:r>
            <a:r>
              <a:rPr spc="70" dirty="0">
                <a:solidFill>
                  <a:srgbClr val="002060"/>
                </a:solidFill>
                <a:cs typeface="+mj-cs"/>
              </a:rPr>
              <a:t> </a:t>
            </a:r>
            <a:r>
              <a:rPr spc="-390" dirty="0">
                <a:solidFill>
                  <a:srgbClr val="002060"/>
                </a:solidFill>
                <a:cs typeface="+mj-cs"/>
              </a:rPr>
              <a:t>T</a:t>
            </a:r>
            <a:r>
              <a:rPr spc="56" dirty="0">
                <a:solidFill>
                  <a:srgbClr val="002060"/>
                </a:solidFill>
                <a:cs typeface="+mj-cs"/>
              </a:rPr>
              <a:t>rack”</a:t>
            </a:r>
            <a:endParaRPr lang="th-TH" dirty="0">
              <a:solidFill>
                <a:srgbClr val="002060"/>
              </a:solidFill>
              <a:cs typeface="+mj-cs"/>
            </a:endParaRPr>
          </a:p>
          <a:p>
            <a:pPr marL="410751" marR="3572" indent="-401822">
              <a:lnSpc>
                <a:spcPct val="164400"/>
              </a:lnSpc>
              <a:buFont typeface="Arial" pitchFamily="34" charset="0"/>
              <a:buChar char="•"/>
            </a:pPr>
            <a:r>
              <a:rPr lang="th-TH" b="1" dirty="0">
                <a:solidFill>
                  <a:srgbClr val="002060"/>
                </a:solidFill>
                <a:cs typeface="+mj-cs"/>
              </a:rPr>
              <a:t>แพทย์</a:t>
            </a:r>
            <a:r>
              <a:rPr lang="th-TH" b="1" dirty="0" err="1">
                <a:solidFill>
                  <a:srgbClr val="002060"/>
                </a:solidFill>
                <a:cs typeface="+mj-cs"/>
              </a:rPr>
              <a:t>ออร์โธปิดิกส์</a:t>
            </a:r>
            <a:endParaRPr b="1" dirty="0">
              <a:solidFill>
                <a:srgbClr val="002060"/>
              </a:solidFill>
              <a:cs typeface="+mj-cs"/>
            </a:endParaRPr>
          </a:p>
          <a:p>
            <a:pPr marL="410751" indent="-401822">
              <a:spcBef>
                <a:spcPts val="1814"/>
              </a:spcBef>
              <a:buFont typeface="Arial" pitchFamily="34" charset="0"/>
              <a:buChar char="•"/>
            </a:pPr>
            <a:r>
              <a:rPr lang="th-TH" b="1" spc="-21" dirty="0">
                <a:solidFill>
                  <a:srgbClr val="002060"/>
                </a:solidFill>
                <a:cs typeface="+mj-cs"/>
              </a:rPr>
              <a:t>ทีมที่ปรึกษา</a:t>
            </a:r>
            <a:r>
              <a:rPr lang="en-US" b="1" spc="-21" dirty="0">
                <a:solidFill>
                  <a:srgbClr val="002060"/>
                </a:solidFill>
                <a:cs typeface="+mj-cs"/>
              </a:rPr>
              <a:t>:</a:t>
            </a:r>
          </a:p>
          <a:p>
            <a:pPr marL="732208" lvl="1" indent="-401822">
              <a:spcBef>
                <a:spcPts val="1814"/>
              </a:spcBef>
              <a:buFont typeface="Arial" pitchFamily="34" charset="0"/>
              <a:buChar char="•"/>
            </a:pPr>
            <a:r>
              <a:rPr lang="en-US" b="1" spc="-74" dirty="0">
                <a:solidFill>
                  <a:srgbClr val="002060"/>
                </a:solidFill>
                <a:cs typeface="+mj-cs"/>
              </a:rPr>
              <a:t>Geriatric Med/Med</a:t>
            </a:r>
            <a:endParaRPr lang="th-TH" b="1" spc="-74" dirty="0">
              <a:solidFill>
                <a:srgbClr val="002060"/>
              </a:solidFill>
              <a:cs typeface="+mj-cs"/>
            </a:endParaRPr>
          </a:p>
          <a:p>
            <a:pPr marL="732208" lvl="1" indent="-401822">
              <a:spcBef>
                <a:spcPts val="1814"/>
              </a:spcBef>
              <a:buFont typeface="Arial" pitchFamily="34" charset="0"/>
              <a:buChar char="•"/>
            </a:pPr>
            <a:r>
              <a:rPr lang="en-US" b="1" spc="-74" dirty="0" err="1">
                <a:solidFill>
                  <a:srgbClr val="002060"/>
                </a:solidFill>
                <a:cs typeface="+mj-cs"/>
              </a:rPr>
              <a:t>Anesth</a:t>
            </a:r>
            <a:endParaRPr lang="th-TH" b="1" spc="-74" dirty="0">
              <a:solidFill>
                <a:srgbClr val="002060"/>
              </a:solidFill>
              <a:cs typeface="+mj-cs"/>
            </a:endParaRPr>
          </a:p>
          <a:p>
            <a:pPr marL="732208" lvl="1" indent="-401822">
              <a:spcBef>
                <a:spcPts val="1814"/>
              </a:spcBef>
              <a:buFont typeface="Arial" pitchFamily="34" charset="0"/>
              <a:buChar char="•"/>
            </a:pPr>
            <a:r>
              <a:rPr lang="th-TH" spc="-74" dirty="0">
                <a:solidFill>
                  <a:srgbClr val="002060"/>
                </a:solidFill>
                <a:cs typeface="+mj-cs"/>
              </a:rPr>
              <a:t> ฯลฯ</a:t>
            </a:r>
            <a:endParaRPr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43" name="ชื่อเรื่อง 10"/>
          <p:cNvSpPr txBox="1">
            <a:spLocks/>
          </p:cNvSpPr>
          <p:nvPr/>
        </p:nvSpPr>
        <p:spPr>
          <a:xfrm>
            <a:off x="1942888" y="1006129"/>
            <a:ext cx="8483207" cy="519373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pc="-21" dirty="0">
                <a:solidFill>
                  <a:srgbClr val="C00000"/>
                </a:solidFill>
                <a:cs typeface="Arial"/>
              </a:rPr>
              <a:t>FLS Team and FLS Coordinator</a:t>
            </a:r>
          </a:p>
          <a:p>
            <a:pPr algn="ctr"/>
            <a:endParaRPr lang="th-TH" sz="4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" t="2477" r="3631" b="4857"/>
          <a:stretch/>
        </p:blipFill>
        <p:spPr bwMode="auto">
          <a:xfrm>
            <a:off x="5748809" y="2332982"/>
            <a:ext cx="5293619" cy="369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956182"/>
      </p:ext>
    </p:extLst>
  </p:cSld>
  <p:clrMapOvr>
    <a:masterClrMapping/>
  </p:clrMapOvr>
  <p:transition spd="med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3"/>
          <a:stretch/>
        </p:blipFill>
        <p:spPr bwMode="auto">
          <a:xfrm>
            <a:off x="2998848" y="1"/>
            <a:ext cx="5968513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14883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>
          <a:xfrm>
            <a:off x="2208713" y="797377"/>
            <a:ext cx="8229600" cy="990600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</a:rPr>
              <a:t>At ER</a:t>
            </a:r>
            <a:endParaRPr lang="th-TH" sz="4000" b="1" dirty="0">
              <a:solidFill>
                <a:srgbClr val="FF0000"/>
              </a:solidFill>
            </a:endParaRPr>
          </a:p>
        </p:txBody>
      </p:sp>
      <p:sp>
        <p:nvSpPr>
          <p:cNvPr id="5" name="ตัวแทนเนื้อหา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780"/>
            <a:ext cx="5372079" cy="68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195" y="1800526"/>
            <a:ext cx="6037426" cy="430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1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74770" y="1424561"/>
            <a:ext cx="77772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th-TH" b="1" dirty="0">
                <a:solidFill>
                  <a:srgbClr val="FF0000"/>
                </a:solidFill>
                <a:latin typeface="+mj-lt"/>
              </a:rPr>
              <a:t>แนะนำการรักษาโดยการผ่าตัดในผู้ป่วยร่างกายปลอดภัยพอ เช่น ไม่มีโรคประจำตัวร้ายแรง มีข้อห้ามในการผ่าตัดหรือกินยาที่เป็นข้อห้ามของการผ่าตัด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h-TH" b="1" dirty="0">
                <a:latin typeface="+mj-lt"/>
              </a:rPr>
              <a:t>ทางทีมแพทย์จะเป็นผู้ประเมินร่างกายของผู้ป่วยแต่ละราย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h-TH" b="1" dirty="0">
                <a:latin typeface="+mj-lt"/>
              </a:rPr>
              <a:t>จุดประสงค์เพื่อให้ผู้ป่วยทุเลาอาการปวด ขยับได้เร็วขึ้น และสามารถเคลื่อนไหวได้ตามเดิม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h-TH" b="1" dirty="0">
                <a:latin typeface="+mj-lt"/>
              </a:rPr>
              <a:t>หากผู้สูงอายุที่มีข้อสะโพกหักแต่ไม่ได้รับการรักษาอย่างเหมาะสมจะเกิดอันตรายถึงตายได้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th-TH" b="1" dirty="0">
                <a:solidFill>
                  <a:srgbClr val="FF0000"/>
                </a:solidFill>
                <a:latin typeface="+mj-lt"/>
              </a:rPr>
              <a:t>เกิดแผลกดทับ ปอดแฟบ ปอดติดเชื้อ ทางเดินปัสสาวะติดเชื้อ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th-TH" b="1" dirty="0">
                <a:solidFill>
                  <a:srgbClr val="FF0000"/>
                </a:solidFill>
                <a:latin typeface="+mj-lt"/>
              </a:rPr>
              <a:t>โดยผลการวิจัยพบว่าอัตราการเสียชีวิตถึงร้อยละ 10-40 ซึ่งสูงมาก</a:t>
            </a:r>
          </a:p>
        </p:txBody>
      </p:sp>
      <p:sp>
        <p:nvSpPr>
          <p:cNvPr id="4" name="Disclosure"/>
          <p:cNvSpPr txBox="1">
            <a:spLocks/>
          </p:cNvSpPr>
          <p:nvPr/>
        </p:nvSpPr>
        <p:spPr>
          <a:xfrm>
            <a:off x="4373079" y="24836"/>
            <a:ext cx="6263948" cy="1085055"/>
          </a:xfrm>
          <a:prstGeom prst="rect">
            <a:avLst/>
          </a:prstGeom>
          <a:solidFill>
            <a:srgbClr val="0070C0"/>
          </a:solidFill>
          <a:effectLst>
            <a:outerShdw blurRad="381000" dist="119618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th-TH" sz="3800" dirty="0"/>
              <a:t>การแนะนำผู้ป่วยและครอบครัว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865255627"/>
      </p:ext>
    </p:extLst>
  </p:cSld>
  <p:clrMapOvr>
    <a:masterClrMapping/>
  </p:clrMapOvr>
  <p:transition spd="med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b="1" dirty="0">
                <a:solidFill>
                  <a:schemeClr val="accent5">
                    <a:lumMod val="75000"/>
                    <a:lumOff val="25000"/>
                  </a:schemeClr>
                </a:solidFill>
              </a:rPr>
            </a:br>
            <a:r>
              <a:rPr lang="en-US" b="1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Consultation</a:t>
            </a:r>
            <a:endParaRPr lang="th-TH" b="1" dirty="0">
              <a:solidFill>
                <a:schemeClr val="accent5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5" r="4516" b="3347"/>
          <a:stretch/>
        </p:blipFill>
        <p:spPr bwMode="auto">
          <a:xfrm>
            <a:off x="1538587" y="1514946"/>
            <a:ext cx="4959773" cy="417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62" r="1144"/>
          <a:stretch/>
        </p:blipFill>
        <p:spPr bwMode="auto">
          <a:xfrm>
            <a:off x="5966841" y="1514946"/>
            <a:ext cx="4629723" cy="417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648088"/>
            <a:ext cx="4500563" cy="255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4FF110-FDED-4D7A-A66C-00F6330DEC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663" r="8"/>
          <a:stretch/>
        </p:blipFill>
        <p:spPr>
          <a:xfrm>
            <a:off x="1727837" y="3541828"/>
            <a:ext cx="4500563" cy="203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7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yom\5F5E62D1-1ED8-48E1-98CC-59EE4A921D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t="1072" r="2778" b="1072"/>
          <a:stretch/>
        </p:blipFill>
        <p:spPr bwMode="auto">
          <a:xfrm>
            <a:off x="1595439" y="840132"/>
            <a:ext cx="4547831" cy="596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12"/>
          <p:cNvSpPr txBox="1"/>
          <p:nvPr/>
        </p:nvSpPr>
        <p:spPr>
          <a:xfrm>
            <a:off x="2827735" y="214313"/>
            <a:ext cx="6671447" cy="5818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7881" marR="3572" indent="-258952" algn="ctr">
              <a:lnSpc>
                <a:spcPct val="118800"/>
              </a:lnSpc>
            </a:pPr>
            <a:r>
              <a:rPr sz="3400" b="1" dirty="0">
                <a:solidFill>
                  <a:srgbClr val="851001"/>
                </a:solidFill>
                <a:latin typeface="Arial Black" pitchFamily="34" charset="0"/>
                <a:cs typeface="Arial Black"/>
              </a:rPr>
              <a:t>FLS</a:t>
            </a:r>
            <a:r>
              <a:rPr lang="th-TH" sz="3400" b="1" dirty="0">
                <a:solidFill>
                  <a:srgbClr val="851001"/>
                </a:solidFill>
                <a:latin typeface="Arial Black" pitchFamily="34" charset="0"/>
                <a:cs typeface="Arial Black"/>
              </a:rPr>
              <a:t> </a:t>
            </a:r>
            <a:r>
              <a:rPr lang="en-US" sz="3400" b="1" dirty="0">
                <a:solidFill>
                  <a:srgbClr val="851001"/>
                </a:solidFill>
                <a:latin typeface="Arial Black" pitchFamily="34" charset="0"/>
                <a:cs typeface="Arial Black"/>
              </a:rPr>
              <a:t>National </a:t>
            </a:r>
            <a:r>
              <a:rPr lang="en-US" sz="3400" b="1" spc="-112" dirty="0">
                <a:solidFill>
                  <a:srgbClr val="851001"/>
                </a:solidFill>
                <a:latin typeface="Arial Black"/>
                <a:cs typeface="Arial Black"/>
              </a:rPr>
              <a:t>R</a:t>
            </a:r>
            <a:r>
              <a:rPr lang="en-US" sz="3400" b="1" spc="53" dirty="0">
                <a:solidFill>
                  <a:srgbClr val="851001"/>
                </a:solidFill>
                <a:latin typeface="Arial Black"/>
                <a:cs typeface="Arial Black"/>
              </a:rPr>
              <a:t>e</a:t>
            </a:r>
            <a:r>
              <a:rPr lang="en-US" sz="3400" b="1" spc="-18" dirty="0">
                <a:solidFill>
                  <a:srgbClr val="851001"/>
                </a:solidFill>
                <a:latin typeface="Arial Black"/>
                <a:cs typeface="Arial Black"/>
              </a:rPr>
              <a:t>gi</a:t>
            </a:r>
            <a:r>
              <a:rPr lang="en-US" sz="3400" b="1" spc="-21" dirty="0">
                <a:solidFill>
                  <a:srgbClr val="851001"/>
                </a:solidFill>
                <a:latin typeface="Arial Black"/>
                <a:cs typeface="Arial Black"/>
              </a:rPr>
              <a:t>st</a:t>
            </a:r>
            <a:r>
              <a:rPr lang="en-US" sz="3400" b="1" spc="172" dirty="0">
                <a:solidFill>
                  <a:srgbClr val="851001"/>
                </a:solidFill>
                <a:latin typeface="Arial Black"/>
                <a:cs typeface="Arial Black"/>
              </a:rPr>
              <a:t>r</a:t>
            </a:r>
            <a:r>
              <a:rPr lang="en-US" sz="3400" b="1" spc="-21" dirty="0">
                <a:solidFill>
                  <a:srgbClr val="851001"/>
                </a:solidFill>
                <a:latin typeface="Arial Black"/>
                <a:cs typeface="Arial Black"/>
              </a:rPr>
              <a:t>y</a:t>
            </a:r>
            <a:r>
              <a:rPr lang="en-US" sz="3400" b="1" dirty="0">
                <a:solidFill>
                  <a:srgbClr val="851001"/>
                </a:solidFill>
                <a:latin typeface="Arial Black" pitchFamily="34" charset="0"/>
                <a:cs typeface="Arial Black"/>
              </a:rPr>
              <a:t> </a:t>
            </a:r>
            <a:endParaRPr sz="3400" b="1" dirty="0">
              <a:latin typeface="Arial Black" pitchFamily="34" charset="0"/>
              <a:cs typeface="Arial Black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t="2576" r="3434" b="1576"/>
          <a:stretch/>
        </p:blipFill>
        <p:spPr bwMode="auto">
          <a:xfrm>
            <a:off x="5986553" y="791890"/>
            <a:ext cx="4673057" cy="6066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734" y="27112"/>
            <a:ext cx="982266" cy="94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647004"/>
      </p:ext>
    </p:extLst>
  </p:cSld>
  <p:clrMapOvr>
    <a:masterClrMapping/>
  </p:clrMapOvr>
  <p:transition spd="med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/>
          <a:stretch/>
        </p:blipFill>
        <p:spPr bwMode="auto">
          <a:xfrm>
            <a:off x="3524251" y="0"/>
            <a:ext cx="4929187" cy="682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817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28153DF-D528-170F-6318-8BE508F3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Pelvic Fracture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BF6CD5D-DD9B-C4FC-29BB-0BF20DC0A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High Energy </a:t>
            </a:r>
          </a:p>
          <a:p>
            <a:r>
              <a:rPr lang="en-US" b="1" dirty="0"/>
              <a:t>High Mortality and Morbidity </a:t>
            </a:r>
          </a:p>
          <a:p>
            <a:r>
              <a:rPr lang="en-US" b="1" dirty="0"/>
              <a:t>Hemorrhage </a:t>
            </a:r>
          </a:p>
          <a:p>
            <a:r>
              <a:rPr lang="en-US" b="1" dirty="0"/>
              <a:t>Open Book</a:t>
            </a:r>
          </a:p>
          <a:p>
            <a:r>
              <a:rPr lang="en-US" b="1" dirty="0"/>
              <a:t>Initial Management</a:t>
            </a:r>
          </a:p>
          <a:p>
            <a:r>
              <a:rPr lang="en-US" b="1" dirty="0"/>
              <a:t>Pelvic binder or sheet</a:t>
            </a:r>
          </a:p>
          <a:p>
            <a:r>
              <a:rPr lang="en-US" b="1" dirty="0"/>
              <a:t>Definitive management </a:t>
            </a:r>
          </a:p>
          <a:p>
            <a:r>
              <a:rPr lang="en-US" b="1" dirty="0"/>
              <a:t>SI screws </a:t>
            </a:r>
          </a:p>
          <a:p>
            <a:r>
              <a:rPr lang="en-US" b="1" dirty="0"/>
              <a:t>ORIF of symphysis</a:t>
            </a:r>
          </a:p>
          <a:p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3D3FBAB-4F66-EFA7-291F-85904E124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824" y="991326"/>
            <a:ext cx="2511770" cy="194479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3888A31-B447-7C97-CB47-AA396CC8D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510" y="1027906"/>
            <a:ext cx="2414225" cy="190821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CE31F68-7935-F17D-C79C-5A97E975B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258" y="2881652"/>
            <a:ext cx="5066215" cy="199966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7379970-5E0C-AC10-EC2E-3DC5A94B1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228" y="4881313"/>
            <a:ext cx="2560542" cy="177409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93C663D8-9C80-6265-5524-BF46BA12C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1365" y="4853878"/>
            <a:ext cx="2225233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7765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007059" y="490871"/>
            <a:ext cx="3242598" cy="9906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err="1">
                <a:solidFill>
                  <a:schemeClr val="accent5">
                    <a:lumMod val="75000"/>
                    <a:lumOff val="25000"/>
                  </a:schemeClr>
                </a:solidFill>
              </a:rPr>
              <a:t>Preop</a:t>
            </a:r>
            <a:r>
              <a:rPr lang="en-US" sz="4000" b="1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 Order</a:t>
            </a:r>
            <a:endParaRPr lang="th-TH" sz="4000" b="1" dirty="0">
              <a:solidFill>
                <a:schemeClr val="accent5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259" y="14609"/>
            <a:ext cx="5679282" cy="689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88836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854397" y="358435"/>
            <a:ext cx="8483207" cy="389530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rgbClr val="FF0000"/>
                </a:solidFill>
              </a:rPr>
              <a:t>แก้ไข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686" y="-4418"/>
            <a:ext cx="5996888" cy="686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901184" y="490871"/>
            <a:ext cx="3242598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 spc="-100">
                <a:solidFill>
                  <a:srgbClr val="FFFF0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000" b="1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Postop Order</a:t>
            </a:r>
            <a:endParaRPr lang="th-TH" sz="4000" b="1" dirty="0">
              <a:solidFill>
                <a:schemeClr val="accent5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00205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7" name="Picture 3" descr="C:\Users\Asus\Desktop\FLS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6" t="12783" r="9307" b="10617"/>
          <a:stretch/>
        </p:blipFill>
        <p:spPr bwMode="auto">
          <a:xfrm>
            <a:off x="1524000" y="-24354"/>
            <a:ext cx="5328588" cy="378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sus\Desktop\FLS 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1" b="19166"/>
          <a:stretch/>
        </p:blipFill>
        <p:spPr bwMode="auto">
          <a:xfrm>
            <a:off x="4068962" y="3614088"/>
            <a:ext cx="6599039" cy="324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4188295" y="3935306"/>
            <a:ext cx="2312751" cy="810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576902" y="4340352"/>
            <a:ext cx="1518919" cy="405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944290" y="340532"/>
            <a:ext cx="1569549" cy="303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4778916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 descr="C:\Users\Asus\Desktop\YRH FLS\230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9709"/>
            <a:ext cx="9144000" cy="60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52389"/>
      </p:ext>
    </p:extLst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 descr="C:\Users\Asus\Desktop\YRH FLS\2301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r="1553" b="1498"/>
          <a:stretch/>
        </p:blipFill>
        <p:spPr bwMode="auto">
          <a:xfrm>
            <a:off x="1497101" y="696516"/>
            <a:ext cx="9260196" cy="584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564718"/>
      </p:ext>
    </p:extLst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 descr="C:\Users\Asus\Desktop\YRH FLS\S__6144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08" y="267892"/>
            <a:ext cx="8481547" cy="635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us\Desktop\YRH FLS\timeline_20210317_1419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054" y="267891"/>
            <a:ext cx="4774947" cy="636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sus\Desktop\YRH FLS\timeline_20210317_142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659" y="267891"/>
            <a:ext cx="4774947" cy="636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114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 descr="C:\Users\Asus\Desktop\YRH FLS\CA611E2C-9BF8-4D58-B3C7-5AFECCCBCC13-L0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376" y="214313"/>
            <a:ext cx="9171262" cy="289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us\Desktop\YRH FLS\4616CF8E-89F3-42E0-B8DC-0AE56899FAE4-L0-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9210" r="1425"/>
          <a:stretch/>
        </p:blipFill>
        <p:spPr bwMode="auto">
          <a:xfrm>
            <a:off x="1488282" y="3107531"/>
            <a:ext cx="4673304" cy="345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sus\Desktop\YRH FLS\timeline_20210317_14195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2" t="19546" r="7835" b="-3333"/>
          <a:stretch/>
        </p:blipFill>
        <p:spPr bwMode="auto">
          <a:xfrm>
            <a:off x="6108009" y="3083562"/>
            <a:ext cx="4595711" cy="362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79981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8" b="69325"/>
          <a:stretch/>
        </p:blipFill>
        <p:spPr bwMode="auto">
          <a:xfrm>
            <a:off x="1491938" y="1"/>
            <a:ext cx="9170375" cy="273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t="70079" r="6283" b="4602"/>
          <a:stretch/>
        </p:blipFill>
        <p:spPr bwMode="auto">
          <a:xfrm>
            <a:off x="1524001" y="3051197"/>
            <a:ext cx="9132677" cy="347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1755007" y="3099326"/>
            <a:ext cx="8672362" cy="9625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5387556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1650124" y="2657640"/>
            <a:ext cx="9501351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charset="0"/>
                <a:cs typeface="JasmineUPC" panose="02020603050405020304" charset="0"/>
              </a:rPr>
              <a:t>Stitch in time saves nine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8930" y="2173605"/>
            <a:ext cx="7825740" cy="299783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1838960" y="2514600"/>
            <a:ext cx="8686800" cy="304609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algn="ctr" eaLnBrk="1" hangingPunct="1"/>
            <a:r>
              <a:rPr lang="en-US" altLang="en-US" sz="9600" b="1" dirty="0">
                <a:solidFill>
                  <a:srgbClr val="FFFF00"/>
                </a:solidFill>
                <a:latin typeface="JasmineUPC" panose="02020603050405020304" charset="0"/>
                <a:cs typeface="JasmineUPC" panose="02020603050405020304" charset="0"/>
              </a:rPr>
              <a:t>Acute Compartment Syndrome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12076" y="68103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Acute Compartment Syndrome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38200" y="1825625"/>
            <a:ext cx="10946130" cy="435165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An injury or condition that causes prolonged elevation of interstitial tissue pressures</a:t>
            </a:r>
          </a:p>
          <a:p>
            <a:r>
              <a:rPr 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Increased pressure within enclosed fascial compartment leads to impaired tissue perfusion </a:t>
            </a:r>
          </a:p>
          <a:p>
            <a:r>
              <a:rPr 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Prolonged ischemia causes cell damage which leads to oedema</a:t>
            </a:r>
          </a:p>
          <a:p>
            <a:r>
              <a:rPr 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Edema further increase compartment pressure leading to a vicious cycle</a:t>
            </a:r>
          </a:p>
          <a:p>
            <a:r>
              <a:rPr 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Extensive muscle and nerve death &gt;4 hours</a:t>
            </a:r>
          </a:p>
          <a:p>
            <a:r>
              <a:rPr 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Nerve may regenerate but infarcted muscle is replaced by fibrous tissue 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(Volkmann’s </a:t>
            </a:r>
            <a:r>
              <a:rPr lang="en-US" sz="3200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ischaemic</a:t>
            </a:r>
            <a:r>
              <a:rPr 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contracture)</a:t>
            </a:r>
          </a:p>
          <a:p>
            <a:endParaRPr lang="en-US" sz="32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Etiology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26132" y="2006862"/>
            <a:ext cx="10515600" cy="4351338"/>
          </a:xfrm>
        </p:spPr>
        <p:txBody>
          <a:bodyPr/>
          <a:lstStyle/>
          <a:p>
            <a:r>
              <a:rPr 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Crush injury</a:t>
            </a:r>
          </a:p>
          <a:p>
            <a:r>
              <a:rPr 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Circumferential burns</a:t>
            </a:r>
          </a:p>
          <a:p>
            <a:r>
              <a:rPr 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Snake bites</a:t>
            </a:r>
          </a:p>
          <a:p>
            <a:r>
              <a:rPr lang="en-US" sz="3600" b="1" dirty="0">
                <a:solidFill>
                  <a:srgbClr val="F85208"/>
                </a:solidFill>
                <a:latin typeface="JasmineUPC" panose="02020603050405020304" charset="0"/>
                <a:cs typeface="JasmineUPC" panose="02020603050405020304" charset="0"/>
              </a:rPr>
              <a:t>Fractures – 75%</a:t>
            </a:r>
          </a:p>
          <a:p>
            <a:r>
              <a:rPr 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Tourniquets, constrictive dressings/plasters</a:t>
            </a:r>
          </a:p>
          <a:p>
            <a:r>
              <a:rPr lang="en-US" sz="3600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Haematoma</a:t>
            </a:r>
            <a:r>
              <a:rPr 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– patient  with coagulopathy 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                      at increased risk</a:t>
            </a:r>
          </a:p>
          <a:p>
            <a:endParaRPr lang="en-US" sz="36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405" y="2216785"/>
            <a:ext cx="3871595" cy="39649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22283" y="681037"/>
            <a:ext cx="10515600" cy="1325563"/>
          </a:xfrm>
        </p:spPr>
        <p:txBody>
          <a:bodyPr/>
          <a:lstStyle/>
          <a:p>
            <a:r>
              <a:rPr 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Findings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316480" y="1489075"/>
            <a:ext cx="10515600" cy="499808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5 Ps of </a:t>
            </a:r>
            <a:r>
              <a:rPr lang="en-US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ischaemia</a:t>
            </a:r>
            <a:endParaRPr lang="en-US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pPr lvl="1"/>
            <a:r>
              <a:rPr lang="en-US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Pain (out of proportion to injury)</a:t>
            </a:r>
          </a:p>
          <a:p>
            <a:pPr lvl="1"/>
            <a:r>
              <a:rPr lang="en-US" sz="2800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Paresthesias</a:t>
            </a:r>
            <a:endParaRPr lang="en-US" sz="28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pPr lvl="1"/>
            <a:r>
              <a:rPr lang="en-US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Paralysis</a:t>
            </a:r>
          </a:p>
          <a:p>
            <a:pPr lvl="1"/>
            <a:r>
              <a:rPr lang="en-US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Pulselessness</a:t>
            </a:r>
          </a:p>
          <a:p>
            <a:pPr lvl="1"/>
            <a:r>
              <a:rPr lang="en-US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Pallor</a:t>
            </a:r>
          </a:p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Severe pain, “bursting” sensation</a:t>
            </a:r>
          </a:p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Pain with passive stretch</a:t>
            </a:r>
          </a:p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Tense compartment</a:t>
            </a:r>
          </a:p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Tight, shiny skin</a:t>
            </a:r>
          </a:p>
          <a:p>
            <a:endParaRPr lang="en-US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95856" y="785539"/>
            <a:ext cx="10515600" cy="1325563"/>
          </a:xfrm>
        </p:spPr>
        <p:txBody>
          <a:bodyPr/>
          <a:lstStyle/>
          <a:p>
            <a:r>
              <a:rPr 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Management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707653" y="2092303"/>
            <a:ext cx="10515600" cy="4351338"/>
          </a:xfrm>
        </p:spPr>
        <p:txBody>
          <a:bodyPr/>
          <a:lstStyle/>
          <a:p>
            <a:r>
              <a:rPr 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Early recognition</a:t>
            </a:r>
          </a:p>
          <a:p>
            <a:r>
              <a:rPr 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Muscle necrosis at delta pressure &lt; 30mm Hg</a:t>
            </a:r>
          </a:p>
          <a:p>
            <a:r>
              <a:rPr 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Irreversible injury 4-6 </a:t>
            </a:r>
            <a:r>
              <a:rPr lang="en-US" sz="3600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hrs</a:t>
            </a:r>
            <a:endParaRPr lang="en-US" sz="36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Remove cast, bandages and dressings</a:t>
            </a:r>
          </a:p>
          <a:p>
            <a:r>
              <a:rPr 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Arrange urgent fasciotomy</a:t>
            </a:r>
          </a:p>
          <a:p>
            <a:endParaRPr lang="en-US" sz="36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415" y="2092325"/>
            <a:ext cx="2920365" cy="217043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100" y="4534535"/>
            <a:ext cx="2967990" cy="16929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>
          <a:xfrm>
            <a:off x="554421" y="197260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charset="0"/>
                <a:cs typeface="JasmineUPC" panose="02020603050405020304" charset="0"/>
              </a:rPr>
              <a:t>First do no harm</a:t>
            </a:r>
            <a:br>
              <a:rPr lang="en-US" sz="9600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</a:br>
            <a:endParaRPr lang="en-US" sz="9600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type="body" idx="1"/>
          </p:nvPr>
        </p:nvSpPr>
        <p:spPr>
          <a:xfrm>
            <a:off x="681990" y="3298190"/>
            <a:ext cx="10828020" cy="169545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6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It’s a common medical myth that orthopedics has no real emergency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920475"/>
            <a:ext cx="10515600" cy="1325563"/>
          </a:xfrm>
        </p:spPr>
        <p:txBody>
          <a:bodyPr/>
          <a:lstStyle/>
          <a:p>
            <a:r>
              <a:rPr lang="en-US" sz="6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Complication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0690" y="2590843"/>
            <a:ext cx="10515600" cy="4351338"/>
          </a:xfrm>
        </p:spPr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Volkman </a:t>
            </a:r>
            <a:r>
              <a:rPr lang="en-US" sz="4400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ischaemic</a:t>
            </a:r>
            <a:r>
              <a:rPr lang="en-US" sz="4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contractures</a:t>
            </a:r>
          </a:p>
          <a:p>
            <a:r>
              <a:rPr lang="en-US" sz="4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Permanent nerve damage</a:t>
            </a:r>
          </a:p>
          <a:p>
            <a:r>
              <a:rPr lang="en-US" sz="4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Limb </a:t>
            </a:r>
            <a:r>
              <a:rPr lang="en-US" sz="4400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ischaemia</a:t>
            </a:r>
            <a:r>
              <a:rPr lang="en-US" sz="4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and amputation</a:t>
            </a:r>
          </a:p>
          <a:p>
            <a:r>
              <a:rPr lang="en-US" sz="4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Rhabdomyolysis and renal failure</a:t>
            </a:r>
          </a:p>
          <a:p>
            <a:endParaRPr lang="en-US" sz="44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195" y="1873885"/>
            <a:ext cx="3127375" cy="2026285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195" y="4234180"/>
            <a:ext cx="2926080" cy="21266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1838960" y="2514600"/>
            <a:ext cx="8686800" cy="15684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algn="ctr" eaLnBrk="1" hangingPunct="1"/>
            <a:r>
              <a:rPr lang="en-US" altLang="en-US" sz="9600" b="1" dirty="0">
                <a:solidFill>
                  <a:srgbClr val="FFFF00"/>
                </a:solidFill>
                <a:latin typeface="JasmineUPC" panose="02020603050405020304" charset="0"/>
                <a:cs typeface="JasmineUPC" panose="02020603050405020304" charset="0"/>
              </a:rPr>
              <a:t>Dislocations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59111"/>
            <a:ext cx="10515600" cy="1325563"/>
          </a:xfrm>
        </p:spPr>
        <p:txBody>
          <a:bodyPr/>
          <a:lstStyle/>
          <a:p>
            <a:pPr algn="l" eaLnBrk="1" hangingPunct="1"/>
            <a:r>
              <a:rPr lang="en-US" altLang="en-US" sz="5400" b="1" dirty="0">
                <a:latin typeface="JasmineUPC" panose="02020603050405020304" charset="0"/>
                <a:cs typeface="JasmineUPC" panose="02020603050405020304" charset="0"/>
              </a:rPr>
              <a:t>             </a:t>
            </a:r>
            <a:r>
              <a:rPr lang="en-US" altLang="en-US" sz="6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Dislocations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85445" y="2184400"/>
            <a:ext cx="7314565" cy="3992880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Displacement of bones at a joint from their normal position</a:t>
            </a:r>
          </a:p>
          <a:p>
            <a:pPr eaLnBrk="1" hangingPunct="1"/>
            <a:r>
              <a:rPr lang="en-US" altLang="en-US" sz="4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Do </a:t>
            </a:r>
            <a:r>
              <a:rPr lang="en-US" altLang="en-US" sz="4800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x-rays</a:t>
            </a:r>
            <a:r>
              <a:rPr lang="en-US" altLang="en-US" sz="4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before and after reduction to look for any associated fractures</a:t>
            </a:r>
          </a:p>
        </p:txBody>
      </p:sp>
      <p:pic>
        <p:nvPicPr>
          <p:cNvPr id="26628" name="Picture 5" descr="https://encrypted-tbn0.google.com/images?q=tbn:ANd9GcSJO7mzj8ZKNzdnFV3S1aWSbHCpNZP4ibSvst3N6Gc_qi4tZ7Q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565" y="2184400"/>
            <a:ext cx="25146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83591" y="877143"/>
            <a:ext cx="10972800" cy="11430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Shoulder Dislocation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9595" y="2117090"/>
            <a:ext cx="6547485" cy="435991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z="36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Most common major joint dislocation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36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Anterior (95%) - Usually caused by fall on hand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36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Posterior (2-4%) – Electrocution/seizure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36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May be associated with: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36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Fracture dislocation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36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Rotator cuff tear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36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Neurovascular injury </a:t>
            </a:r>
          </a:p>
        </p:txBody>
      </p:sp>
      <p:pic>
        <p:nvPicPr>
          <p:cNvPr id="27652" name="Picture 4" descr="dis-shoulder%2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49286" y="3961765"/>
            <a:ext cx="3248025" cy="2438400"/>
          </a:xfrm>
          <a:noFill/>
        </p:spPr>
      </p:pic>
      <p:pic>
        <p:nvPicPr>
          <p:cNvPr id="27653" name="Picture 6" descr="http://www.imagingpathways.health.wa.gov.au/includes/images/sh_pain/shoul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285" y="1202055"/>
            <a:ext cx="3119438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87400"/>
            <a:ext cx="10515600" cy="1325563"/>
          </a:xfrm>
        </p:spPr>
        <p:txBody>
          <a:bodyPr/>
          <a:lstStyle/>
          <a:p>
            <a:pPr algn="l" eaLnBrk="1" hangingPunct="1"/>
            <a:r>
              <a:rPr lang="en-US" altLang="en-US" sz="4800" b="1" dirty="0">
                <a:latin typeface="JasmineUPC" panose="02020603050405020304" charset="0"/>
                <a:cs typeface="JasmineUPC" panose="02020603050405020304" charset="0"/>
              </a:rPr>
              <a:t>        </a:t>
            </a:r>
            <a:r>
              <a:rPr lang="en-US" altLang="en-US" sz="4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Dislocation- Knee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297180" y="1828800"/>
            <a:ext cx="5864225" cy="4572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Injury to popliteal artery and vein is common</a:t>
            </a:r>
          </a:p>
          <a:p>
            <a:pPr eaLnBrk="1" hangingPunct="1"/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Peroneal nerve injury in 20-40% of knee dislocations</a:t>
            </a:r>
          </a:p>
          <a:p>
            <a:pPr eaLnBrk="1" hangingPunct="1"/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Associated with ligamentous injury</a:t>
            </a:r>
          </a:p>
          <a:p>
            <a:pPr marL="0" indent="0" eaLnBrk="1" hangingPunct="1"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Anterior (31%)     -  Posterior (25%)</a:t>
            </a:r>
          </a:p>
          <a:p>
            <a:pPr marL="0" indent="0" eaLnBrk="1" hangingPunct="1"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Lateral (13%)       -  Medial (3%)</a:t>
            </a:r>
          </a:p>
        </p:txBody>
      </p:sp>
      <p:pic>
        <p:nvPicPr>
          <p:cNvPr id="28676" name="Picture 5" descr="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735" y="1383030"/>
            <a:ext cx="1996440" cy="287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 descr="http://img.medscape.com/pi/emed/ckb/emergency_medicine/756148-823589-192t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545" y="4613910"/>
            <a:ext cx="27511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5"/>
          <a:srcRect l="53908" t="20383" r="3449" b="15096"/>
          <a:stretch>
            <a:fillRect/>
          </a:stretch>
        </p:blipFill>
        <p:spPr>
          <a:xfrm>
            <a:off x="8947314" y="1024094"/>
            <a:ext cx="3163615" cy="358997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924" y="830265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4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Dislocation- Hip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24790" y="1752600"/>
            <a:ext cx="7517130" cy="452628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Usually high-energy trauma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More frequent in young patients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Posterior- hip in internal rotation, most common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Anterior- hip in external rotation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Central - acetabular fracture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May result in avascular necrosis of femoral head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Sciatic nerve injury in 10-35%</a:t>
            </a:r>
          </a:p>
        </p:txBody>
      </p:sp>
      <p:pic>
        <p:nvPicPr>
          <p:cNvPr id="29700" name="Picture 6" descr="https://encrypted-tbn2.google.com/images?q=tbn:ANd9GcS0ID54GfoE8Qdb6yu8pGyz1TdlEJiiwl9a3FoiXPQq_qlHojZ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087" y="4115436"/>
            <a:ext cx="32289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http://img.medscape.com/pi/emed/ckb/emergency_medicine/756148-821994-823471-1523198t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1402080"/>
            <a:ext cx="322834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1137920" y="2295525"/>
            <a:ext cx="9388475" cy="15684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algn="ctr" eaLnBrk="1" hangingPunct="1"/>
            <a:r>
              <a:rPr lang="en-US" altLang="en-US" sz="9600" b="1">
                <a:solidFill>
                  <a:srgbClr val="FFFF00"/>
                </a:solidFill>
                <a:latin typeface="JasmineUPC" panose="02020603050405020304" charset="0"/>
                <a:cs typeface="JasmineUPC" panose="02020603050405020304" charset="0"/>
              </a:rPr>
              <a:t>Neurovascular Injuries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30924" y="1388735"/>
            <a:ext cx="10972800" cy="1143000"/>
          </a:xfrm>
        </p:spPr>
        <p:txBody>
          <a:bodyPr/>
          <a:lstStyle/>
          <a:p>
            <a:pPr algn="ctr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Neurovascular Injuries</a:t>
            </a:r>
          </a:p>
        </p:txBody>
      </p:sp>
      <p:sp>
        <p:nvSpPr>
          <p:cNvPr id="31747" name="Text Placeholder 2"/>
          <p:cNvSpPr>
            <a:spLocks noGrp="1"/>
          </p:cNvSpPr>
          <p:nvPr>
            <p:ph type="body" sz="half" idx="1"/>
          </p:nvPr>
        </p:nvSpPr>
        <p:spPr>
          <a:xfrm>
            <a:off x="704850" y="2882265"/>
            <a:ext cx="10276840" cy="2844800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Fractures and dislocations can be associated with vascular and nerve damage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Always check neurovascular status before and after reduction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15182" y="690946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Neurovascular Injuries - Etiology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203835" y="1920875"/>
            <a:ext cx="6004560" cy="4572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Fracture : Humerus, femur</a:t>
            </a:r>
          </a:p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Dislocation : Elbow, knee</a:t>
            </a:r>
          </a:p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Direct/penetrating trauma</a:t>
            </a:r>
          </a:p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Thrombus</a:t>
            </a:r>
          </a:p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Direct Compression/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	Acute Compartment Syndrome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 Cast, unconscious</a:t>
            </a:r>
          </a:p>
        </p:txBody>
      </p:sp>
      <p:pic>
        <p:nvPicPr>
          <p:cNvPr id="32772" name="Picture 7" descr="http://www.joblo.com/newsimages1/KillBillBT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96795"/>
            <a:ext cx="4617720" cy="350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838200" y="1132205"/>
            <a:ext cx="10515600" cy="927100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Common vascular injuries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59585" y="2157730"/>
          <a:ext cx="8440420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8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r>
                        <a:rPr lang="en-US" sz="2400" b="0" dirty="0"/>
                        <a:t>Injury 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Vessel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lang="en-US" sz="2400" b="0" dirty="0"/>
                        <a:t>1</a:t>
                      </a:r>
                      <a:r>
                        <a:rPr lang="en-US" sz="2400" b="0" baseline="30000" dirty="0"/>
                        <a:t>st</a:t>
                      </a:r>
                      <a:r>
                        <a:rPr lang="en-US" sz="2400" b="0" dirty="0"/>
                        <a:t> rib</a:t>
                      </a:r>
                      <a:r>
                        <a:rPr lang="en-US" sz="2400" b="0" baseline="0" dirty="0"/>
                        <a:t> fracture</a:t>
                      </a:r>
                      <a:endParaRPr lang="en-US" sz="2400" b="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400" b="0" dirty="0" err="1"/>
                        <a:t>Subclavian</a:t>
                      </a:r>
                      <a:r>
                        <a:rPr lang="en-US" sz="2400" b="0" dirty="0"/>
                        <a:t> artery/vein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lang="en-US" sz="2400" b="0" dirty="0"/>
                        <a:t>Shoulder dislocation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400" b="0" dirty="0" err="1"/>
                        <a:t>Axillary</a:t>
                      </a:r>
                      <a:r>
                        <a:rPr lang="en-US" sz="2400" b="0" dirty="0"/>
                        <a:t> artery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lang="en-US" sz="2400" b="0" dirty="0"/>
                        <a:t>Humeral </a:t>
                      </a:r>
                      <a:r>
                        <a:rPr lang="en-US" sz="2400" b="0" dirty="0" err="1"/>
                        <a:t>supracondylar</a:t>
                      </a:r>
                      <a:r>
                        <a:rPr lang="en-US" sz="2400" b="0" dirty="0"/>
                        <a:t> fracture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Brachial artery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lang="en-US" sz="2400" b="0" dirty="0"/>
                        <a:t>Elbow Dislocation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Brachial artery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lang="en-US" sz="2400" b="0" dirty="0"/>
                        <a:t>Pelvic fracture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400" b="0" dirty="0" err="1"/>
                        <a:t>Presacral</a:t>
                      </a:r>
                      <a:r>
                        <a:rPr lang="en-US" sz="2400" b="0" dirty="0"/>
                        <a:t> and internal iliac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lang="en-US" sz="2400" b="0" dirty="0"/>
                        <a:t>Femoral</a:t>
                      </a:r>
                      <a:r>
                        <a:rPr lang="en-US" sz="2400" b="0" baseline="0" dirty="0"/>
                        <a:t> supracondylar fracture </a:t>
                      </a:r>
                      <a:endParaRPr lang="en-US" sz="2400" b="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Femoral artery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lang="en-US" sz="2400" b="0" dirty="0"/>
                        <a:t>Knee dislocation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Popliteal artery/vein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lang="en-US" sz="2400" b="0" dirty="0"/>
                        <a:t>Proximal</a:t>
                      </a:r>
                      <a:r>
                        <a:rPr lang="en-US" sz="2400" b="0" baseline="0" dirty="0"/>
                        <a:t> tibial</a:t>
                      </a:r>
                      <a:endParaRPr lang="en-US" sz="2400" b="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Popliteal artery/vein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63" descr="Shap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124" y="936573"/>
            <a:ext cx="3824748" cy="5783908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649013" y="1048298"/>
            <a:ext cx="10515600" cy="1325563"/>
          </a:xfrm>
        </p:spPr>
        <p:txBody>
          <a:bodyPr/>
          <a:lstStyle/>
          <a:p>
            <a:r>
              <a:rPr lang="en-US" altLang="en-US" sz="4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Clinical Features &amp; Management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173990" y="2279650"/>
            <a:ext cx="11639550" cy="4018280"/>
          </a:xfrm>
        </p:spPr>
        <p:txBody>
          <a:bodyPr>
            <a:noAutofit/>
          </a:bodyPr>
          <a:lstStyle/>
          <a:p>
            <a:r>
              <a:rPr lang="en-US" altLang="en-US" sz="3600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Paraesthesia</a:t>
            </a: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/numbness </a:t>
            </a:r>
          </a:p>
          <a:p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Injured limb cold, cyanosed, pulse weak/absent</a:t>
            </a:r>
          </a:p>
          <a:p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Call for help! </a:t>
            </a:r>
          </a:p>
          <a:p>
            <a:pPr lvl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Remove all bandages and splints</a:t>
            </a:r>
          </a:p>
          <a:p>
            <a:pPr lvl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Reduce the fracture/ dislocation and reassess circulation</a:t>
            </a:r>
          </a:p>
          <a:p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If no improvement then vessels must be explored by operation </a:t>
            </a:r>
          </a:p>
          <a:p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If vascular injury suspected angiogram should be performed immediately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2" descr="http://ars.els-cdn.com/content/image/1-s2.0-S0720048X07003403-g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60" y="1111250"/>
            <a:ext cx="7362825" cy="556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732790" y="932815"/>
            <a:ext cx="10515600" cy="960120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Common nerve injuries	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510790" y="1986280"/>
          <a:ext cx="7783830" cy="455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1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1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8960">
                <a:tc>
                  <a:txBody>
                    <a:bodyPr/>
                    <a:lstStyle/>
                    <a:p>
                      <a:r>
                        <a:rPr lang="en-US" sz="2000" dirty="0"/>
                        <a:t>Injury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Nerve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r>
                        <a:rPr lang="en-US" sz="2000" dirty="0"/>
                        <a:t>Shoulder dislocation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Axillary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r>
                        <a:rPr lang="en-US" sz="2000" dirty="0"/>
                        <a:t>Humeral shaft fracture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Radial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r>
                        <a:rPr lang="en-US" sz="2000" dirty="0"/>
                        <a:t>Humeral </a:t>
                      </a:r>
                      <a:r>
                        <a:rPr lang="en-US" sz="2000" dirty="0" err="1"/>
                        <a:t>supracondylar</a:t>
                      </a:r>
                      <a:r>
                        <a:rPr lang="en-US" sz="2000" dirty="0"/>
                        <a:t> fracture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Radial or median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r>
                        <a:rPr lang="en-US" sz="2000" dirty="0"/>
                        <a:t>Elbow medial condyle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Ulnar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r>
                        <a:rPr lang="en-US" sz="2000" dirty="0" err="1"/>
                        <a:t>Monteggia</a:t>
                      </a:r>
                      <a:r>
                        <a:rPr lang="en-US" sz="2000" dirty="0"/>
                        <a:t> fracture-dislocation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Posterior-</a:t>
                      </a:r>
                      <a:r>
                        <a:rPr lang="en-US" sz="2000" dirty="0" err="1"/>
                        <a:t>interosseous</a:t>
                      </a:r>
                      <a:endParaRPr lang="en-US" sz="20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r>
                        <a:rPr lang="en-US" sz="2000" dirty="0"/>
                        <a:t>Hip dislocation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Sciatic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r>
                        <a:rPr lang="en-US" sz="2000" dirty="0"/>
                        <a:t>Knee dislocation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Peroneal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 alt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Clinical Features and management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32680"/>
          </a:xfrm>
        </p:spPr>
        <p:txBody>
          <a:bodyPr>
            <a:noAutofit/>
          </a:bodyPr>
          <a:lstStyle/>
          <a:p>
            <a:r>
              <a:rPr lang="en-US" altLang="en-US" sz="3600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Paraesthesia</a:t>
            </a: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and weakness to supplied area</a:t>
            </a:r>
          </a:p>
          <a:p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Closed injuries: nerve seldom severed, 90% recovery in 4 months. If not do nerve conduction studies +/- repair</a:t>
            </a:r>
          </a:p>
          <a:p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Open injuries : Nerve injury likely complete. Should be explored at time of debridement/repair</a:t>
            </a:r>
          </a:p>
          <a:p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Indications for early exploration :</a:t>
            </a:r>
          </a:p>
          <a:p>
            <a:pPr lvl="1"/>
            <a:r>
              <a:rPr lang="en-US" altLang="en-US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Nerve injury associated with open fracture </a:t>
            </a:r>
            <a:r>
              <a:rPr lang="th-TH" altLang="en-US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/ </a:t>
            </a:r>
            <a:r>
              <a:rPr lang="en-US" altLang="en-US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needs internal fixation</a:t>
            </a:r>
          </a:p>
          <a:p>
            <a:pPr lvl="1"/>
            <a:r>
              <a:rPr lang="en-US" altLang="en-US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Presence of concomitant vascular injury</a:t>
            </a:r>
          </a:p>
          <a:p>
            <a:pPr lvl="1"/>
            <a:r>
              <a:rPr lang="en-US" altLang="en-US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Nerve damage diagnosed after manipulation of fracture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2635250" y="2479040"/>
            <a:ext cx="7642225" cy="304609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algn="ctr" eaLnBrk="1" hangingPunct="1"/>
            <a:r>
              <a:rPr lang="en-US" altLang="en-US" sz="9600" b="1">
                <a:solidFill>
                  <a:srgbClr val="FFFF00"/>
                </a:solidFill>
                <a:latin typeface="JasmineUPC" panose="02020603050405020304" charset="0"/>
                <a:cs typeface="JasmineUPC" panose="02020603050405020304" charset="0"/>
              </a:rPr>
              <a:t>Septic Joint</a:t>
            </a:r>
          </a:p>
          <a:p>
            <a:pPr algn="ctr" eaLnBrk="1" hangingPunct="1"/>
            <a:r>
              <a:rPr lang="en-US" altLang="en-US" sz="9600" b="1">
                <a:solidFill>
                  <a:srgbClr val="FFFF00"/>
                </a:solidFill>
                <a:latin typeface="JasmineUPC" panose="02020603050405020304" charset="0"/>
                <a:cs typeface="JasmineUPC" panose="02020603050405020304" charset="0"/>
              </a:rPr>
              <a:t>Septic Arthritis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838090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en-US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Septic Joint/Septic Arthritis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1314450" y="2286000"/>
            <a:ext cx="8591550" cy="391414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</a:t>
            </a: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nflammation of a synovial membrane with purulent effusion into the joint capsule. Followed by articular cartilage erosion by bacterial and cellular enzymes.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Usually monoarticular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Usually bacterial</a:t>
            </a: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: Staph aureus, Streptococcus ,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  Neisseria gonorrhoeae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84238"/>
            <a:ext cx="10972800" cy="1143000"/>
          </a:xfrm>
        </p:spPr>
        <p:txBody>
          <a:bodyPr/>
          <a:lstStyle/>
          <a:p>
            <a:pPr algn="ctr" eaLnBrk="1" hangingPunct="1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Etiology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64310" y="2027555"/>
            <a:ext cx="9029065" cy="38798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000" dirty="0">
              <a:latin typeface="Cambria" panose="02040503050406030204" pitchFamily="18" charset="0"/>
            </a:endParaRPr>
          </a:p>
          <a:p>
            <a:pPr eaLnBrk="1" hangingPunct="1"/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Direct invasion through penetrating wound, </a:t>
            </a:r>
          </a:p>
          <a:p>
            <a:pPr marL="0" indent="0" eaLnBrk="1" hangingPunct="1"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 intra-articular injection, arthroscopy</a:t>
            </a:r>
          </a:p>
          <a:p>
            <a:pPr eaLnBrk="1" hangingPunct="1"/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Direct spread from adjacent bone </a:t>
            </a:r>
            <a:r>
              <a:rPr lang="en-US" altLang="en-US" sz="4000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abcess</a:t>
            </a:r>
            <a:endParaRPr lang="en-US" altLang="en-US" sz="40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pPr eaLnBrk="1" hangingPunct="1"/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Blood spread from distant site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89644"/>
            <a:ext cx="10972800" cy="1143000"/>
          </a:xfrm>
        </p:spPr>
        <p:txBody>
          <a:bodyPr/>
          <a:lstStyle/>
          <a:p>
            <a:pPr algn="ctr" eaLnBrk="1" hangingPunct="1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Location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1310" y="1932940"/>
            <a:ext cx="6995160" cy="410781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Knee  :  40-50%</a:t>
            </a:r>
          </a:p>
          <a:p>
            <a:pPr eaLnBrk="1" hangingPunct="1"/>
            <a:r>
              <a:rPr lang="en-US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Hip    :  20-25%</a:t>
            </a:r>
          </a:p>
          <a:p>
            <a:pPr marL="457200" lvl="1" indent="0" eaLnBrk="1" hangingPunct="1">
              <a:buNone/>
            </a:pPr>
            <a:r>
              <a:rPr lang="en-US" altLang="en-US" sz="4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JasmineUPC" panose="02020603050405020304" charset="0"/>
                <a:cs typeface="JasmineUPC" panose="02020603050405020304" charset="0"/>
              </a:rPr>
              <a:t>** Hip is the most common in infants    and very young children</a:t>
            </a:r>
          </a:p>
          <a:p>
            <a:pPr eaLnBrk="1" hangingPunct="1"/>
            <a:r>
              <a:rPr lang="en-US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Wrist  : 10%</a:t>
            </a:r>
          </a:p>
          <a:p>
            <a:pPr eaLnBrk="1" hangingPunct="1"/>
            <a:r>
              <a:rPr lang="en-US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Shoulder, ankle, elbow  : 10-15%</a:t>
            </a:r>
          </a:p>
        </p:txBody>
      </p:sp>
      <p:pic>
        <p:nvPicPr>
          <p:cNvPr id="43012" name="Picture 5" descr="http://www.findarthritistreatment.com/wp-content/uploads/2012/06/Skin-Warmth-Over-the-J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80" y="2998470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1" y="731836"/>
            <a:ext cx="10972800" cy="1143000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Risk Factors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48410" y="1492885"/>
            <a:ext cx="8921750" cy="511873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Prosthetic joint                     </a:t>
            </a:r>
          </a:p>
          <a:p>
            <a:pPr eaLnBrk="1" hangingPunct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Joint surgery</a:t>
            </a:r>
          </a:p>
          <a:p>
            <a:pPr eaLnBrk="1" hangingPunct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Rheumatoid arthritis</a:t>
            </a:r>
          </a:p>
          <a:p>
            <a:pPr eaLnBrk="1" hangingPunct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Elderly</a:t>
            </a:r>
          </a:p>
          <a:p>
            <a:pPr eaLnBrk="1" hangingPunct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Diabetes Mellitus</a:t>
            </a:r>
          </a:p>
          <a:p>
            <a:pPr eaLnBrk="1" hangingPunct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IV drug use</a:t>
            </a: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Immunosupression</a:t>
            </a: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</a:t>
            </a:r>
          </a:p>
          <a:p>
            <a:pPr eaLnBrk="1" hangingPunct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AIDS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352" y="665929"/>
            <a:ext cx="10972800" cy="1143000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Signs and Symptoms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2475" y="2117725"/>
            <a:ext cx="6618605" cy="443547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Rapid onset</a:t>
            </a:r>
          </a:p>
          <a:p>
            <a:pPr eaLnBrk="1" hangingPunct="1"/>
            <a:r>
              <a:rPr lang="en-US" altLang="en-US" sz="32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Joint pain</a:t>
            </a:r>
          </a:p>
          <a:p>
            <a:pPr eaLnBrk="1" hangingPunct="1"/>
            <a:r>
              <a:rPr lang="en-US" altLang="en-US" sz="32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Joint swelling</a:t>
            </a:r>
          </a:p>
          <a:p>
            <a:pPr eaLnBrk="1" hangingPunct="1"/>
            <a:r>
              <a:rPr lang="en-US" altLang="en-US" sz="32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Joint warmth</a:t>
            </a:r>
          </a:p>
          <a:p>
            <a:pPr eaLnBrk="1" hangingPunct="1"/>
            <a:r>
              <a:rPr lang="en-US" altLang="en-US" sz="32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Joint erythema</a:t>
            </a:r>
          </a:p>
          <a:p>
            <a:pPr eaLnBrk="1" hangingPunct="1"/>
            <a:r>
              <a:rPr lang="en-US" altLang="en-US" sz="32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Decreased range of motion</a:t>
            </a:r>
          </a:p>
          <a:p>
            <a:pPr eaLnBrk="1" hangingPunct="1"/>
            <a:r>
              <a:rPr lang="en-US" altLang="en-US" sz="32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Pain with active and passive ROM</a:t>
            </a:r>
          </a:p>
          <a:p>
            <a:pPr eaLnBrk="1" hangingPunct="1"/>
            <a:r>
              <a:rPr lang="en-US" altLang="en-US" sz="32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Fever, raised WCC/CRP, positive blood cultures</a:t>
            </a:r>
          </a:p>
        </p:txBody>
      </p:sp>
      <p:pic>
        <p:nvPicPr>
          <p:cNvPr id="45060" name="Picture 4" descr="IMJ35516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0570" y="1643380"/>
            <a:ext cx="3286125" cy="4556760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5FB7133-D03F-D1FD-A67E-80DC522D0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522" y="335628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6C7D34A4-DD99-4C60-4370-2DE34D511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Apleys System of </a:t>
            </a:r>
            <a:r>
              <a:rPr lang="en-US" b="1" dirty="0" err="1"/>
              <a:t>Orthopaedics</a:t>
            </a:r>
            <a:r>
              <a:rPr lang="en-US" b="1" dirty="0"/>
              <a:t> &amp; Fractures- </a:t>
            </a:r>
            <a:r>
              <a:rPr lang="en-US" b="1" dirty="0" err="1"/>
              <a:t>Apley</a:t>
            </a:r>
            <a:r>
              <a:rPr lang="en-US" b="1" dirty="0"/>
              <a:t> and Solomon.</a:t>
            </a:r>
          </a:p>
          <a:p>
            <a:r>
              <a:rPr lang="en-US" b="1" dirty="0"/>
              <a:t>Outline of Fractures-J. Crawford Adams. </a:t>
            </a:r>
          </a:p>
          <a:p>
            <a:r>
              <a:rPr lang="en-US" b="1" dirty="0"/>
              <a:t>Outline of </a:t>
            </a:r>
            <a:r>
              <a:rPr lang="en-US" b="1" dirty="0" err="1"/>
              <a:t>Orthopaedics</a:t>
            </a:r>
            <a:r>
              <a:rPr lang="en-US" b="1" dirty="0"/>
              <a:t>-J. Crawford Adams. </a:t>
            </a:r>
          </a:p>
          <a:p>
            <a:r>
              <a:rPr lang="en-US" b="1" dirty="0"/>
              <a:t>Rockwood and Greens fractures in Adult 7th edition.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69943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4"/>
          <p:cNvSpPr>
            <a:spLocks noGrp="1" noChangeArrowheads="1"/>
          </p:cNvSpPr>
          <p:nvPr>
            <p:ph type="title"/>
          </p:nvPr>
        </p:nvSpPr>
        <p:spPr>
          <a:xfrm>
            <a:off x="701566" y="764518"/>
            <a:ext cx="10515600" cy="1325563"/>
          </a:xfrm>
        </p:spPr>
        <p:txBody>
          <a:bodyPr/>
          <a:lstStyle/>
          <a:p>
            <a:pPr algn="l" eaLnBrk="1" hangingPunct="1"/>
            <a:r>
              <a:rPr lang="en-US" altLang="en-US" sz="4000" b="1" dirty="0">
                <a:latin typeface="JasmineUPC" panose="02020603050405020304" charset="0"/>
                <a:cs typeface="JasmineUPC" panose="02020603050405020304" charset="0"/>
              </a:rPr>
              <a:t>     </a:t>
            </a: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Treatment</a:t>
            </a:r>
          </a:p>
        </p:txBody>
      </p:sp>
      <p:pic>
        <p:nvPicPr>
          <p:cNvPr id="46084" name="Picture 10" descr="http://4.bp.blogspot.com/-CcXiQmyK-2Y/TZr_GW_vH9I/AAAAAAAACms/XeG4D2VUd9I/s320/Septic+arthritis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690" y="3766185"/>
            <a:ext cx="3901440" cy="2649220"/>
          </a:xfrm>
          <a:noFill/>
        </p:spPr>
      </p:pic>
      <p:sp>
        <p:nvSpPr>
          <p:cNvPr id="46083" name="Rectangle 17"/>
          <p:cNvSpPr>
            <a:spLocks noGrp="1" noChangeArrowheads="1"/>
          </p:cNvSpPr>
          <p:nvPr>
            <p:ph type="body" idx="4294967295"/>
          </p:nvPr>
        </p:nvSpPr>
        <p:spPr>
          <a:xfrm>
            <a:off x="407035" y="1889760"/>
            <a:ext cx="9189085" cy="452628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Diagnosis by aspiration</a:t>
            </a:r>
          </a:p>
          <a:p>
            <a:pPr lvl="1" eaLnBrk="1" hangingPunct="1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Gram stain, microscopy, culture</a:t>
            </a:r>
          </a:p>
          <a:p>
            <a:pPr lvl="1" eaLnBrk="1" hangingPunct="1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Leucocytes &gt;50 000/ml highly </a:t>
            </a:r>
          </a:p>
          <a:p>
            <a:pPr lvl="1" eaLnBrk="1" hangingPunct="1">
              <a:buFont typeface="Wingdings 2" panose="05020102010507070707" pitchFamily="18" charset="2"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	suggestive of sepsis </a:t>
            </a:r>
          </a:p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J</a:t>
            </a: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oint washout in theatre</a:t>
            </a:r>
          </a:p>
          <a:p>
            <a:pPr eaLnBrk="1" hangingPunct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IV Abx 4-7 days then orally for another 3 weeks</a:t>
            </a:r>
          </a:p>
          <a:p>
            <a:pPr eaLnBrk="1" hangingPunct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Analgesia</a:t>
            </a:r>
          </a:p>
          <a:p>
            <a:pPr eaLnBrk="1" hangingPunct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Splintage</a:t>
            </a:r>
          </a:p>
        </p:txBody>
      </p:sp>
      <p:pic>
        <p:nvPicPr>
          <p:cNvPr id="46085" name="Picture 12" descr="http://bjcconnectedcare.com/wp-content/uploads/2011/01/JointAspiration-300x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690" y="981075"/>
            <a:ext cx="3902075" cy="259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1" y="746124"/>
            <a:ext cx="10972800" cy="1143000"/>
          </a:xfrm>
        </p:spPr>
        <p:txBody>
          <a:bodyPr/>
          <a:lstStyle/>
          <a:p>
            <a:pPr algn="ctr" eaLnBrk="1" hangingPunct="1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Complications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3025" y="1775460"/>
            <a:ext cx="7548880" cy="452628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Rapid destruction of joint with delayed treatment (&gt;24 hours)</a:t>
            </a:r>
          </a:p>
          <a:p>
            <a:pPr eaLnBrk="1" hangingPunct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Growth retardation, deformity of joint (children)</a:t>
            </a:r>
          </a:p>
          <a:p>
            <a:pPr eaLnBrk="1" hangingPunct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Degenerative joint disease</a:t>
            </a:r>
          </a:p>
          <a:p>
            <a:pPr eaLnBrk="1" hangingPunct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Osteomyelitis</a:t>
            </a:r>
          </a:p>
          <a:p>
            <a:pPr eaLnBrk="1" hangingPunct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Joint fibrosis and ankylosing</a:t>
            </a:r>
          </a:p>
          <a:p>
            <a:pPr eaLnBrk="1" hangingPunct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Sepsis</a:t>
            </a:r>
          </a:p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Death</a:t>
            </a:r>
          </a:p>
        </p:txBody>
      </p:sp>
      <p:pic>
        <p:nvPicPr>
          <p:cNvPr id="47109" name="Picture 7" descr="http://images.radiopaedia.org/images/862135/0ca22601d34cb06f119da0929242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767" y="1093360"/>
            <a:ext cx="275272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9" descr="http://img.medscape.com/pi/emed/ckb/clinical_procedures/1230552-1267358-1268369-1717145t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390" y="3422015"/>
            <a:ext cx="2389505" cy="319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1401445" y="2349500"/>
            <a:ext cx="9388475" cy="15684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algn="ctr" eaLnBrk="1" hangingPunct="1"/>
            <a:r>
              <a:rPr lang="en-US" altLang="en-US" sz="9600" b="1">
                <a:solidFill>
                  <a:srgbClr val="FFFF00"/>
                </a:solidFill>
                <a:latin typeface="JasmineUPC" panose="02020603050405020304" charset="0"/>
                <a:cs typeface="JasmineUPC" panose="02020603050405020304" charset="0"/>
                <a:sym typeface="+mn-ea"/>
              </a:rPr>
              <a:t>Spinal cord Injury</a:t>
            </a:r>
            <a:endParaRPr lang="en-US" altLang="en-US" sz="9600" b="1">
              <a:solidFill>
                <a:srgbClr val="FFFF0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2"/>
          <p:cNvSpPr>
            <a:spLocks noGrp="1"/>
          </p:cNvSpPr>
          <p:nvPr>
            <p:ph type="title"/>
          </p:nvPr>
        </p:nvSpPr>
        <p:spPr>
          <a:xfrm>
            <a:off x="838200" y="764519"/>
            <a:ext cx="10515600" cy="1325563"/>
          </a:xfrm>
        </p:spPr>
        <p:txBody>
          <a:bodyPr/>
          <a:lstStyle/>
          <a:p>
            <a:pPr algn="ctr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Outline</a:t>
            </a:r>
          </a:p>
        </p:txBody>
      </p:sp>
      <p:sp>
        <p:nvSpPr>
          <p:cNvPr id="49155" name="Content Placeholder 1"/>
          <p:cNvSpPr>
            <a:spLocks noGrp="1"/>
          </p:cNvSpPr>
          <p:nvPr>
            <p:ph idx="1"/>
          </p:nvPr>
        </p:nvSpPr>
        <p:spPr>
          <a:xfrm>
            <a:off x="838200" y="2245360"/>
            <a:ext cx="10515600" cy="3931920"/>
          </a:xfrm>
        </p:spPr>
        <p:txBody>
          <a:bodyPr>
            <a:normAutofit lnSpcReduction="10000"/>
          </a:bodyPr>
          <a:lstStyle/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Goal of spine trauma care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Pre-hospital management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Clinical and neurologic assessment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Acute spinal cord injury</a:t>
            </a:r>
          </a:p>
          <a:p>
            <a:pPr lvl="1"/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Term, type and clinical characteristic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Common cervical spine fracture and dislocation </a:t>
            </a:r>
          </a:p>
          <a:p>
            <a:endParaRPr lang="en-US" altLang="en-US" sz="40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838200" y="869621"/>
            <a:ext cx="10515600" cy="1325563"/>
          </a:xfrm>
        </p:spPr>
        <p:txBody>
          <a:bodyPr/>
          <a:lstStyle/>
          <a:p>
            <a:pPr algn="ctr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Goal of spine trauma care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Protect further injury </a:t>
            </a: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during evaluation and management</a:t>
            </a:r>
          </a:p>
          <a:p>
            <a:endParaRPr lang="en-US" altLang="en-US" sz="4000" b="1" dirty="0">
              <a:latin typeface="JasmineUPC" panose="02020603050405020304" charset="0"/>
              <a:cs typeface="JasmineUPC" panose="02020603050405020304" charset="0"/>
            </a:endParaRPr>
          </a:p>
          <a:p>
            <a:r>
              <a:rPr lang="en-US" altLang="en-US" sz="40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Identify spine injury </a:t>
            </a: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or document absence of spine injury</a:t>
            </a:r>
          </a:p>
          <a:p>
            <a:endParaRPr lang="en-US" altLang="en-US" sz="4000" b="1" dirty="0">
              <a:latin typeface="JasmineUPC" panose="02020603050405020304" charset="0"/>
              <a:cs typeface="JasmineUPC" panose="02020603050405020304" charset="0"/>
            </a:endParaRP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Optimize conditions for maximal neurologic recovery</a:t>
            </a:r>
          </a:p>
          <a:p>
            <a:endParaRPr lang="en-US" altLang="en-US" sz="40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838200" y="922174"/>
            <a:ext cx="10515600" cy="1325563"/>
          </a:xfrm>
        </p:spPr>
        <p:txBody>
          <a:bodyPr/>
          <a:lstStyle/>
          <a:p>
            <a:pPr algn="ctr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Goal of spine trauma care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1161415" y="2702560"/>
            <a:ext cx="12294235" cy="3790315"/>
          </a:xfrm>
        </p:spPr>
        <p:txBody>
          <a:bodyPr>
            <a:noAutofit/>
          </a:bodyPr>
          <a:lstStyle/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Maintain or restore spinal alignment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Minimize loss of spinal mobility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Obtain  healed &amp; stable spine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Facilitate rehabilitation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733097" y="806559"/>
            <a:ext cx="10515600" cy="1325563"/>
          </a:xfrm>
        </p:spPr>
        <p:txBody>
          <a:bodyPr/>
          <a:lstStyle/>
          <a:p>
            <a:pPr algn="ctr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Suspected Spinal Injury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1898015" y="2298700"/>
            <a:ext cx="7218045" cy="3715385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High speed crash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Unconscious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Multiple injuries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Neurological deficit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Spinal pain/tenderness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7655" y="1182414"/>
            <a:ext cx="7224713" cy="508000"/>
          </a:xfrm>
        </p:spPr>
        <p:txBody>
          <a:bodyPr>
            <a:noAutofit/>
          </a:bodyPr>
          <a:lstStyle/>
          <a:p>
            <a:pPr algn="ctr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Pre-hospital management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47370" y="2227580"/>
            <a:ext cx="11018520" cy="427418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Protect spine at all times during the management of patients with multiple injuries</a:t>
            </a:r>
          </a:p>
          <a:p>
            <a:pPr>
              <a:lnSpc>
                <a:spcPct val="90000"/>
              </a:lnSpc>
            </a:pP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Up to 15% of spinal injuries have a second (possibly non adjacent) fracture elsewhere in the spine</a:t>
            </a:r>
          </a:p>
          <a:p>
            <a:pPr>
              <a:lnSpc>
                <a:spcPct val="90000"/>
              </a:lnSpc>
            </a:pP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Ideally, whole spine should be immobilized in neutral position on a firm surface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40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0" y="2211705"/>
            <a:ext cx="5718175" cy="4055745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PROTECTION   </a:t>
            </a:r>
            <a:r>
              <a:rPr lang="en-US" altLang="en-US" sz="40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  <a:sym typeface="Wingdings" panose="05000000000000000000" pitchFamily="2" charset="2"/>
              </a:rPr>
              <a:t></a:t>
            </a:r>
            <a:r>
              <a:rPr lang="en-US" altLang="en-US" sz="40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   PRIORITY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Detection </a:t>
            </a:r>
            <a:r>
              <a:rPr lang="en-US" altLang="en-US" sz="40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  <a:sym typeface="Wingdings" panose="05000000000000000000" pitchFamily="2" charset="2"/>
              </a:rPr>
              <a:t> Secondary </a:t>
            </a:r>
            <a:endParaRPr lang="en-US" altLang="en-US" sz="4000" b="1" dirty="0">
              <a:solidFill>
                <a:srgbClr val="FF000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endParaRPr lang="en-US" altLang="en-US" sz="2400" b="1" i="1" dirty="0">
              <a:solidFill>
                <a:schemeClr val="tx2"/>
              </a:solidFill>
            </a:endParaRPr>
          </a:p>
          <a:p>
            <a:endParaRPr lang="en-US" altLang="en-US" sz="2400" b="1" i="1" dirty="0">
              <a:solidFill>
                <a:schemeClr val="tx2"/>
              </a:solidFill>
            </a:endParaRPr>
          </a:p>
          <a:p>
            <a:pPr>
              <a:buFontTx/>
              <a:buNone/>
            </a:pPr>
            <a:r>
              <a:rPr lang="en-US" altLang="en-US" dirty="0"/>
              <a:t>      </a:t>
            </a:r>
          </a:p>
          <a:p>
            <a:pPr>
              <a:buFontTx/>
              <a:buNone/>
            </a:pPr>
            <a:r>
              <a:rPr lang="en-US" altLang="en-US" dirty="0"/>
              <a:t>      </a:t>
            </a:r>
            <a:r>
              <a:rPr lang="en-US" altLang="en-US" sz="6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 “Log-rolling”</a:t>
            </a:r>
          </a:p>
          <a:p>
            <a:pPr>
              <a:buFontTx/>
              <a:buNone/>
            </a:pPr>
            <a:endParaRPr lang="en-US" altLang="en-US" sz="60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pPr>
              <a:buClr>
                <a:schemeClr val="tx1"/>
              </a:buClr>
              <a:buFontTx/>
              <a:buNone/>
            </a:pPr>
            <a:endParaRPr lang="en-US" altLang="en-US" sz="2400" dirty="0"/>
          </a:p>
          <a:p>
            <a:pPr>
              <a:buFontTx/>
              <a:buNone/>
            </a:pPr>
            <a:endParaRPr lang="en-US" altLang="en-US" sz="2400" dirty="0"/>
          </a:p>
        </p:txBody>
      </p:sp>
      <p:pic>
        <p:nvPicPr>
          <p:cNvPr id="542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960" y="2164715"/>
            <a:ext cx="5743575" cy="37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/>
          <p:cNvSpPr>
            <a:spLocks noGrp="1" noChangeArrowheads="1"/>
          </p:cNvSpPr>
          <p:nvPr/>
        </p:nvSpPr>
        <p:spPr>
          <a:xfrm>
            <a:off x="157655" y="1182414"/>
            <a:ext cx="7224713" cy="50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Pre-hospital management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838200" y="1023620"/>
            <a:ext cx="10515600" cy="1294130"/>
          </a:xfrm>
        </p:spPr>
        <p:txBody>
          <a:bodyPr/>
          <a:lstStyle/>
          <a:p>
            <a:pPr algn="ctr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Pre-hospital 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020" y="3001645"/>
            <a:ext cx="10515600" cy="3134360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Cervical spine immobilization</a:t>
            </a:r>
          </a:p>
          <a:p>
            <a:pPr marL="0" indent="0">
              <a:buNone/>
              <a:defRPr/>
            </a:pPr>
            <a:endParaRPr lang="en-US" sz="40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pPr>
              <a:defRPr/>
            </a:pPr>
            <a:r>
              <a:rPr 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Transportation of spinal cord-injured patients </a:t>
            </a:r>
          </a:p>
          <a:p>
            <a:pPr>
              <a:defRPr/>
            </a:pPr>
            <a:endParaRPr lang="en-US" sz="40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965692"/>
            <a:ext cx="10515600" cy="1325563"/>
          </a:xfrm>
        </p:spPr>
        <p:txBody>
          <a:bodyPr/>
          <a:lstStyle/>
          <a:p>
            <a:r>
              <a:rPr lang="en-US" sz="6000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Orthopaedic</a:t>
            </a:r>
            <a:r>
              <a:rPr lang="en-US" sz="6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Emergencies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439916" y="2291255"/>
            <a:ext cx="9913883" cy="3885708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Open fractures</a:t>
            </a:r>
          </a:p>
          <a:p>
            <a:r>
              <a:rPr 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Acute compartment syndrome</a:t>
            </a:r>
          </a:p>
          <a:p>
            <a:r>
              <a:rPr 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Dislocations</a:t>
            </a:r>
          </a:p>
          <a:p>
            <a:r>
              <a:rPr 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Neurovascular injuries</a:t>
            </a:r>
          </a:p>
          <a:p>
            <a:r>
              <a:rPr 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Septic joints</a:t>
            </a:r>
          </a:p>
          <a:p>
            <a:r>
              <a:rPr 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Cauda equina syndrome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838200" y="960755"/>
            <a:ext cx="10515600" cy="1045845"/>
          </a:xfrm>
        </p:spPr>
        <p:txBody>
          <a:bodyPr/>
          <a:lstStyle/>
          <a:p>
            <a:pPr algn="ctr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Cervical spine immobilization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1011555" y="2006600"/>
            <a:ext cx="10180320" cy="4170680"/>
          </a:xfrm>
        </p:spPr>
        <p:txBody>
          <a:bodyPr>
            <a:noAutofit/>
          </a:bodyPr>
          <a:lstStyle/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“Safe assumptions”</a:t>
            </a:r>
          </a:p>
          <a:p>
            <a:pPr marL="0" indent="0"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</a:t>
            </a: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Head injury and unconscious , Multiple trauma, Fall , </a:t>
            </a:r>
          </a:p>
          <a:p>
            <a:pPr marL="0" indent="0"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   Severely injured worker , Unstable spinal column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Hard backboard, rigid cervical collar and </a:t>
            </a:r>
          </a:p>
          <a:p>
            <a:pPr marL="0" indent="0"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 lateral support (sand bag)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Neutral position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838200" y="1148715"/>
            <a:ext cx="10515600" cy="852170"/>
          </a:xfrm>
        </p:spPr>
        <p:txBody>
          <a:bodyPr/>
          <a:lstStyle/>
          <a:p>
            <a:pPr algn="ctr"/>
            <a:r>
              <a:rPr lang="en-US" altLang="en-US" sz="4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Philadelphia hard collar</a:t>
            </a:r>
          </a:p>
        </p:txBody>
      </p:sp>
      <p:pic>
        <p:nvPicPr>
          <p:cNvPr id="57347" name="Pictur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2168" y="2517776"/>
            <a:ext cx="3592512" cy="3643313"/>
          </a:xfrm>
          <a:ln w="762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734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20" y="2517458"/>
            <a:ext cx="3657600" cy="36576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828675" y="683007"/>
            <a:ext cx="10515600" cy="1325563"/>
          </a:xfrm>
        </p:spPr>
        <p:txBody>
          <a:bodyPr/>
          <a:lstStyle/>
          <a:p>
            <a:pPr algn="l"/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     Transportation of spinal cord-injured patients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-635" y="2299970"/>
            <a:ext cx="4789170" cy="3790315"/>
          </a:xfrm>
        </p:spPr>
        <p:txBody>
          <a:bodyPr/>
          <a:lstStyle/>
          <a:p>
            <a:r>
              <a:rPr lang="en-US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Emergency Medical Systems (EMS)</a:t>
            </a:r>
          </a:p>
          <a:p>
            <a:r>
              <a:rPr lang="en-US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Paramedical staff</a:t>
            </a:r>
          </a:p>
          <a:p>
            <a:r>
              <a:rPr lang="en-US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Primary trauma center</a:t>
            </a:r>
          </a:p>
          <a:p>
            <a:r>
              <a:rPr lang="en-US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Spinal injury center</a:t>
            </a:r>
          </a:p>
          <a:p>
            <a:endParaRPr lang="en-US" altLang="en-US" sz="4000" b="1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  <p:pic>
        <p:nvPicPr>
          <p:cNvPr id="5837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278" y="3657194"/>
            <a:ext cx="3630612" cy="27051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740" y="1683474"/>
            <a:ext cx="2892425" cy="38576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838200" y="964215"/>
            <a:ext cx="10515600" cy="1325563"/>
          </a:xfrm>
        </p:spPr>
        <p:txBody>
          <a:bodyPr/>
          <a:lstStyle/>
          <a:p>
            <a:pPr algn="ctr"/>
            <a:r>
              <a:rPr lang="en-US" altLang="en-US" sz="6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Clinical assessment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733096" y="2506662"/>
            <a:ext cx="10515600" cy="4351338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Advance Trauma Life Support (ATLS) guidelines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Primary and secondary surveys 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Adequate airway and ventilation are the most important factors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Supplemental oxygenation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Early intubation is critical to limit secondary injury from hypoxia</a:t>
            </a:r>
          </a:p>
          <a:p>
            <a:endParaRPr lang="en-US" altLang="en-US" sz="40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838200" y="909955"/>
            <a:ext cx="9233535" cy="1325880"/>
          </a:xfrm>
        </p:spPr>
        <p:txBody>
          <a:bodyPr/>
          <a:lstStyle/>
          <a:p>
            <a:pPr algn="ctr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Physical examination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1398270" y="2612390"/>
            <a:ext cx="7776845" cy="3662045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Information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Mechanism</a:t>
            </a:r>
          </a:p>
          <a:p>
            <a:pPr lvl="1"/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  <a:sym typeface="Symbol" panose="05050102010706020507" pitchFamily="18" charset="2"/>
              </a:rPr>
              <a:t>energy, energy</a:t>
            </a:r>
            <a:endParaRPr lang="en-US" altLang="en-US" sz="40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Direction of Impact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Associated Injuries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9545" y="846613"/>
            <a:ext cx="10515600" cy="1325563"/>
          </a:xfrm>
        </p:spPr>
        <p:txBody>
          <a:bodyPr/>
          <a:lstStyle/>
          <a:p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Is the patient awake or “unexaminable”?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356870" y="1924050"/>
            <a:ext cx="10439400" cy="475234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What’s the difference ?</a:t>
            </a:r>
          </a:p>
          <a:p>
            <a:pPr lvl="1">
              <a:lnSpc>
                <a:spcPct val="9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Awake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altLang="en-US" sz="3600" b="1" dirty="0">
                <a:latin typeface="JasmineUPC" panose="02020603050405020304" charset="0"/>
                <a:cs typeface="JasmineUPC" panose="02020603050405020304" charset="0"/>
              </a:rPr>
              <a:t>- </a:t>
            </a:r>
            <a:r>
              <a:rPr lang="en-US" altLang="en-US" sz="3200" b="1" dirty="0">
                <a:latin typeface="JasmineUPC" panose="02020603050405020304" charset="0"/>
                <a:cs typeface="JasmineUPC" panose="02020603050405020304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ask/answer question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 pain/tenderness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 motor/sensory exam</a:t>
            </a:r>
          </a:p>
          <a:p>
            <a:pPr lvl="2">
              <a:lnSpc>
                <a:spcPct val="9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Not awake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altLang="en-US" sz="3200" b="1" dirty="0">
                <a:latin typeface="JasmineUPC" panose="02020603050405020304" charset="0"/>
                <a:cs typeface="JasmineUPC" panose="02020603050405020304" charset="0"/>
              </a:rPr>
              <a:t>-  </a:t>
            </a: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you can ask (but they won’t answer)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 can’t assess tenderness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 no motor/sensory exam</a:t>
            </a:r>
          </a:p>
        </p:txBody>
      </p:sp>
      <p:grpSp>
        <p:nvGrpSpPr>
          <p:cNvPr id="61444" name="Group 16"/>
          <p:cNvGrpSpPr/>
          <p:nvPr/>
        </p:nvGrpSpPr>
        <p:grpSpPr bwMode="auto">
          <a:xfrm>
            <a:off x="7391400" y="2667000"/>
            <a:ext cx="1371600" cy="1295400"/>
            <a:chOff x="4608" y="2640"/>
            <a:chExt cx="864" cy="816"/>
          </a:xfrm>
        </p:grpSpPr>
        <p:sp>
          <p:nvSpPr>
            <p:cNvPr id="61457" name="Oval 4"/>
            <p:cNvSpPr>
              <a:spLocks noChangeArrowheads="1"/>
            </p:cNvSpPr>
            <p:nvPr/>
          </p:nvSpPr>
          <p:spPr bwMode="auto">
            <a:xfrm>
              <a:off x="4608" y="2640"/>
              <a:ext cx="864" cy="81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458" name="Oval 5"/>
            <p:cNvSpPr>
              <a:spLocks noChangeArrowheads="1"/>
            </p:cNvSpPr>
            <p:nvPr/>
          </p:nvSpPr>
          <p:spPr bwMode="auto">
            <a:xfrm>
              <a:off x="4800" y="2832"/>
              <a:ext cx="96" cy="9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459" name="Oval 6"/>
            <p:cNvSpPr>
              <a:spLocks noChangeArrowheads="1"/>
            </p:cNvSpPr>
            <p:nvPr/>
          </p:nvSpPr>
          <p:spPr bwMode="auto">
            <a:xfrm>
              <a:off x="5136" y="2832"/>
              <a:ext cx="96" cy="9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460" name="Freeform 7"/>
            <p:cNvSpPr/>
            <p:nvPr/>
          </p:nvSpPr>
          <p:spPr bwMode="auto">
            <a:xfrm>
              <a:off x="4928" y="2832"/>
              <a:ext cx="208" cy="288"/>
            </a:xfrm>
            <a:custGeom>
              <a:avLst/>
              <a:gdLst>
                <a:gd name="T0" fmla="*/ 112 w 208"/>
                <a:gd name="T1" fmla="*/ 0 h 432"/>
                <a:gd name="T2" fmla="*/ 64 w 208"/>
                <a:gd name="T3" fmla="*/ 192 h 432"/>
                <a:gd name="T4" fmla="*/ 16 w 208"/>
                <a:gd name="T5" fmla="*/ 256 h 432"/>
                <a:gd name="T6" fmla="*/ 160 w 208"/>
                <a:gd name="T7" fmla="*/ 288 h 432"/>
                <a:gd name="T8" fmla="*/ 208 w 208"/>
                <a:gd name="T9" fmla="*/ 256 h 4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8"/>
                <a:gd name="T16" fmla="*/ 0 h 432"/>
                <a:gd name="T17" fmla="*/ 208 w 208"/>
                <a:gd name="T18" fmla="*/ 432 h 4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8" h="432">
                  <a:moveTo>
                    <a:pt x="112" y="0"/>
                  </a:moveTo>
                  <a:cubicBezTo>
                    <a:pt x="96" y="112"/>
                    <a:pt x="80" y="224"/>
                    <a:pt x="64" y="288"/>
                  </a:cubicBezTo>
                  <a:cubicBezTo>
                    <a:pt x="48" y="352"/>
                    <a:pt x="0" y="360"/>
                    <a:pt x="16" y="384"/>
                  </a:cubicBezTo>
                  <a:cubicBezTo>
                    <a:pt x="32" y="408"/>
                    <a:pt x="128" y="432"/>
                    <a:pt x="160" y="432"/>
                  </a:cubicBezTo>
                  <a:cubicBezTo>
                    <a:pt x="192" y="432"/>
                    <a:pt x="200" y="392"/>
                    <a:pt x="208" y="384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1" name="Freeform 8"/>
            <p:cNvSpPr/>
            <p:nvPr/>
          </p:nvSpPr>
          <p:spPr bwMode="auto">
            <a:xfrm>
              <a:off x="4800" y="3152"/>
              <a:ext cx="448" cy="208"/>
            </a:xfrm>
            <a:custGeom>
              <a:avLst/>
              <a:gdLst>
                <a:gd name="T0" fmla="*/ 56 w 448"/>
                <a:gd name="T1" fmla="*/ 104 h 208"/>
                <a:gd name="T2" fmla="*/ 200 w 448"/>
                <a:gd name="T3" fmla="*/ 8 h 208"/>
                <a:gd name="T4" fmla="*/ 248 w 448"/>
                <a:gd name="T5" fmla="*/ 56 h 208"/>
                <a:gd name="T6" fmla="*/ 344 w 448"/>
                <a:gd name="T7" fmla="*/ 56 h 208"/>
                <a:gd name="T8" fmla="*/ 440 w 448"/>
                <a:gd name="T9" fmla="*/ 56 h 208"/>
                <a:gd name="T10" fmla="*/ 392 w 448"/>
                <a:gd name="T11" fmla="*/ 104 h 208"/>
                <a:gd name="T12" fmla="*/ 392 w 448"/>
                <a:gd name="T13" fmla="*/ 200 h 208"/>
                <a:gd name="T14" fmla="*/ 200 w 448"/>
                <a:gd name="T15" fmla="*/ 152 h 208"/>
                <a:gd name="T16" fmla="*/ 104 w 448"/>
                <a:gd name="T17" fmla="*/ 152 h 208"/>
                <a:gd name="T18" fmla="*/ 8 w 448"/>
                <a:gd name="T19" fmla="*/ 200 h 208"/>
                <a:gd name="T20" fmla="*/ 56 w 448"/>
                <a:gd name="T21" fmla="*/ 104 h 2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8"/>
                <a:gd name="T34" fmla="*/ 0 h 208"/>
                <a:gd name="T35" fmla="*/ 448 w 448"/>
                <a:gd name="T36" fmla="*/ 208 h 20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8" h="208">
                  <a:moveTo>
                    <a:pt x="56" y="104"/>
                  </a:moveTo>
                  <a:cubicBezTo>
                    <a:pt x="88" y="72"/>
                    <a:pt x="168" y="16"/>
                    <a:pt x="200" y="8"/>
                  </a:cubicBezTo>
                  <a:cubicBezTo>
                    <a:pt x="232" y="0"/>
                    <a:pt x="224" y="48"/>
                    <a:pt x="248" y="56"/>
                  </a:cubicBezTo>
                  <a:cubicBezTo>
                    <a:pt x="272" y="64"/>
                    <a:pt x="312" y="56"/>
                    <a:pt x="344" y="56"/>
                  </a:cubicBezTo>
                  <a:cubicBezTo>
                    <a:pt x="376" y="56"/>
                    <a:pt x="432" y="48"/>
                    <a:pt x="440" y="56"/>
                  </a:cubicBezTo>
                  <a:cubicBezTo>
                    <a:pt x="448" y="64"/>
                    <a:pt x="400" y="80"/>
                    <a:pt x="392" y="104"/>
                  </a:cubicBezTo>
                  <a:cubicBezTo>
                    <a:pt x="384" y="128"/>
                    <a:pt x="424" y="192"/>
                    <a:pt x="392" y="200"/>
                  </a:cubicBezTo>
                  <a:cubicBezTo>
                    <a:pt x="360" y="208"/>
                    <a:pt x="248" y="160"/>
                    <a:pt x="200" y="152"/>
                  </a:cubicBezTo>
                  <a:cubicBezTo>
                    <a:pt x="152" y="144"/>
                    <a:pt x="136" y="144"/>
                    <a:pt x="104" y="152"/>
                  </a:cubicBezTo>
                  <a:cubicBezTo>
                    <a:pt x="72" y="160"/>
                    <a:pt x="16" y="208"/>
                    <a:pt x="8" y="200"/>
                  </a:cubicBezTo>
                  <a:cubicBezTo>
                    <a:pt x="0" y="192"/>
                    <a:pt x="24" y="136"/>
                    <a:pt x="56" y="104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2" name="Rectangle 9"/>
            <p:cNvSpPr>
              <a:spLocks noChangeArrowheads="1"/>
            </p:cNvSpPr>
            <p:nvPr/>
          </p:nvSpPr>
          <p:spPr bwMode="auto">
            <a:xfrm>
              <a:off x="4944" y="3216"/>
              <a:ext cx="48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463" name="Rectangle 11"/>
            <p:cNvSpPr>
              <a:spLocks noChangeArrowheads="1"/>
            </p:cNvSpPr>
            <p:nvPr/>
          </p:nvSpPr>
          <p:spPr bwMode="auto">
            <a:xfrm>
              <a:off x="4992" y="3216"/>
              <a:ext cx="48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464" name="Rectangle 12"/>
            <p:cNvSpPr>
              <a:spLocks noChangeArrowheads="1"/>
            </p:cNvSpPr>
            <p:nvPr/>
          </p:nvSpPr>
          <p:spPr bwMode="auto">
            <a:xfrm>
              <a:off x="5040" y="3216"/>
              <a:ext cx="48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465" name="Rectangle 13"/>
            <p:cNvSpPr>
              <a:spLocks noChangeArrowheads="1"/>
            </p:cNvSpPr>
            <p:nvPr/>
          </p:nvSpPr>
          <p:spPr bwMode="auto">
            <a:xfrm rot="1334941">
              <a:off x="5088" y="3216"/>
              <a:ext cx="48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466" name="Rectangle 15"/>
            <p:cNvSpPr>
              <a:spLocks noChangeArrowheads="1"/>
            </p:cNvSpPr>
            <p:nvPr/>
          </p:nvSpPr>
          <p:spPr bwMode="auto">
            <a:xfrm rot="-790353">
              <a:off x="4896" y="3216"/>
              <a:ext cx="48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ritannicEFBold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ritannicEFBold" pitchFamily="2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1445" name="Oval 18"/>
          <p:cNvSpPr>
            <a:spLocks noChangeArrowheads="1"/>
          </p:cNvSpPr>
          <p:nvPr/>
        </p:nvSpPr>
        <p:spPr bwMode="auto">
          <a:xfrm>
            <a:off x="8686800" y="4648200"/>
            <a:ext cx="1371600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46" name="Freeform 21"/>
          <p:cNvSpPr/>
          <p:nvPr/>
        </p:nvSpPr>
        <p:spPr bwMode="auto">
          <a:xfrm>
            <a:off x="9194800" y="4953000"/>
            <a:ext cx="330200" cy="457200"/>
          </a:xfrm>
          <a:custGeom>
            <a:avLst/>
            <a:gdLst>
              <a:gd name="T0" fmla="*/ 177800 w 208"/>
              <a:gd name="T1" fmla="*/ 0 h 432"/>
              <a:gd name="T2" fmla="*/ 101600 w 208"/>
              <a:gd name="T3" fmla="*/ 304800 h 432"/>
              <a:gd name="T4" fmla="*/ 25400 w 208"/>
              <a:gd name="T5" fmla="*/ 406400 h 432"/>
              <a:gd name="T6" fmla="*/ 254000 w 208"/>
              <a:gd name="T7" fmla="*/ 457200 h 432"/>
              <a:gd name="T8" fmla="*/ 330200 w 208"/>
              <a:gd name="T9" fmla="*/ 406400 h 4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432"/>
              <a:gd name="T17" fmla="*/ 208 w 208"/>
              <a:gd name="T18" fmla="*/ 432 h 4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432">
                <a:moveTo>
                  <a:pt x="112" y="0"/>
                </a:moveTo>
                <a:cubicBezTo>
                  <a:pt x="96" y="112"/>
                  <a:pt x="80" y="224"/>
                  <a:pt x="64" y="288"/>
                </a:cubicBezTo>
                <a:cubicBezTo>
                  <a:pt x="48" y="352"/>
                  <a:pt x="0" y="360"/>
                  <a:pt x="16" y="384"/>
                </a:cubicBezTo>
                <a:cubicBezTo>
                  <a:pt x="32" y="408"/>
                  <a:pt x="128" y="432"/>
                  <a:pt x="160" y="432"/>
                </a:cubicBezTo>
                <a:cubicBezTo>
                  <a:pt x="192" y="432"/>
                  <a:pt x="200" y="392"/>
                  <a:pt x="208" y="384"/>
                </a:cubicBezTo>
              </a:path>
            </a:pathLst>
          </a:custGeom>
          <a:noFill/>
          <a:ln w="38100" cmpd="sng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Freeform 22"/>
          <p:cNvSpPr/>
          <p:nvPr/>
        </p:nvSpPr>
        <p:spPr bwMode="auto">
          <a:xfrm>
            <a:off x="8991600" y="5461000"/>
            <a:ext cx="711200" cy="330200"/>
          </a:xfrm>
          <a:custGeom>
            <a:avLst/>
            <a:gdLst>
              <a:gd name="T0" fmla="*/ 88900 w 448"/>
              <a:gd name="T1" fmla="*/ 165100 h 208"/>
              <a:gd name="T2" fmla="*/ 317500 w 448"/>
              <a:gd name="T3" fmla="*/ 12700 h 208"/>
              <a:gd name="T4" fmla="*/ 393700 w 448"/>
              <a:gd name="T5" fmla="*/ 88900 h 208"/>
              <a:gd name="T6" fmla="*/ 546100 w 448"/>
              <a:gd name="T7" fmla="*/ 88900 h 208"/>
              <a:gd name="T8" fmla="*/ 698500 w 448"/>
              <a:gd name="T9" fmla="*/ 88900 h 208"/>
              <a:gd name="T10" fmla="*/ 622300 w 448"/>
              <a:gd name="T11" fmla="*/ 165100 h 208"/>
              <a:gd name="T12" fmla="*/ 622300 w 448"/>
              <a:gd name="T13" fmla="*/ 317500 h 208"/>
              <a:gd name="T14" fmla="*/ 317500 w 448"/>
              <a:gd name="T15" fmla="*/ 241300 h 208"/>
              <a:gd name="T16" fmla="*/ 165100 w 448"/>
              <a:gd name="T17" fmla="*/ 241300 h 208"/>
              <a:gd name="T18" fmla="*/ 12700 w 448"/>
              <a:gd name="T19" fmla="*/ 317500 h 208"/>
              <a:gd name="T20" fmla="*/ 88900 w 448"/>
              <a:gd name="T21" fmla="*/ 165100 h 20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48"/>
              <a:gd name="T34" fmla="*/ 0 h 208"/>
              <a:gd name="T35" fmla="*/ 448 w 448"/>
              <a:gd name="T36" fmla="*/ 208 h 20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48" h="208">
                <a:moveTo>
                  <a:pt x="56" y="104"/>
                </a:moveTo>
                <a:cubicBezTo>
                  <a:pt x="88" y="72"/>
                  <a:pt x="168" y="16"/>
                  <a:pt x="200" y="8"/>
                </a:cubicBezTo>
                <a:cubicBezTo>
                  <a:pt x="232" y="0"/>
                  <a:pt x="224" y="48"/>
                  <a:pt x="248" y="56"/>
                </a:cubicBezTo>
                <a:cubicBezTo>
                  <a:pt x="272" y="64"/>
                  <a:pt x="312" y="56"/>
                  <a:pt x="344" y="56"/>
                </a:cubicBezTo>
                <a:cubicBezTo>
                  <a:pt x="376" y="56"/>
                  <a:pt x="432" y="48"/>
                  <a:pt x="440" y="56"/>
                </a:cubicBezTo>
                <a:cubicBezTo>
                  <a:pt x="448" y="64"/>
                  <a:pt x="400" y="80"/>
                  <a:pt x="392" y="104"/>
                </a:cubicBezTo>
                <a:cubicBezTo>
                  <a:pt x="384" y="128"/>
                  <a:pt x="424" y="192"/>
                  <a:pt x="392" y="200"/>
                </a:cubicBezTo>
                <a:cubicBezTo>
                  <a:pt x="360" y="208"/>
                  <a:pt x="248" y="160"/>
                  <a:pt x="200" y="152"/>
                </a:cubicBezTo>
                <a:cubicBezTo>
                  <a:pt x="152" y="144"/>
                  <a:pt x="136" y="144"/>
                  <a:pt x="104" y="152"/>
                </a:cubicBezTo>
                <a:cubicBezTo>
                  <a:pt x="72" y="160"/>
                  <a:pt x="16" y="208"/>
                  <a:pt x="8" y="200"/>
                </a:cubicBezTo>
                <a:cubicBezTo>
                  <a:pt x="0" y="192"/>
                  <a:pt x="24" y="136"/>
                  <a:pt x="56" y="104"/>
                </a:cubicBez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8" name="Rectangle 23"/>
          <p:cNvSpPr>
            <a:spLocks noChangeArrowheads="1"/>
          </p:cNvSpPr>
          <p:nvPr/>
        </p:nvSpPr>
        <p:spPr bwMode="auto">
          <a:xfrm>
            <a:off x="9220200" y="5562600"/>
            <a:ext cx="76200" cy="76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49" name="Rectangle 24"/>
          <p:cNvSpPr>
            <a:spLocks noChangeArrowheads="1"/>
          </p:cNvSpPr>
          <p:nvPr/>
        </p:nvSpPr>
        <p:spPr bwMode="auto">
          <a:xfrm>
            <a:off x="9296400" y="5562600"/>
            <a:ext cx="76200" cy="76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50" name="Rectangle 25"/>
          <p:cNvSpPr>
            <a:spLocks noChangeArrowheads="1"/>
          </p:cNvSpPr>
          <p:nvPr/>
        </p:nvSpPr>
        <p:spPr bwMode="auto">
          <a:xfrm>
            <a:off x="9372600" y="5562600"/>
            <a:ext cx="76200" cy="76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51" name="Rectangle 26"/>
          <p:cNvSpPr>
            <a:spLocks noChangeArrowheads="1"/>
          </p:cNvSpPr>
          <p:nvPr/>
        </p:nvSpPr>
        <p:spPr bwMode="auto">
          <a:xfrm rot="1334941">
            <a:off x="9448800" y="5562600"/>
            <a:ext cx="76200" cy="76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52" name="Line 28"/>
          <p:cNvSpPr>
            <a:spLocks noChangeShapeType="1"/>
          </p:cNvSpPr>
          <p:nvPr/>
        </p:nvSpPr>
        <p:spPr bwMode="auto">
          <a:xfrm>
            <a:off x="8991600" y="5029200"/>
            <a:ext cx="1524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3" name="Line 29"/>
          <p:cNvSpPr>
            <a:spLocks noChangeShapeType="1"/>
          </p:cNvSpPr>
          <p:nvPr/>
        </p:nvSpPr>
        <p:spPr bwMode="auto">
          <a:xfrm>
            <a:off x="9601200" y="5029200"/>
            <a:ext cx="152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4" name="Freeform 30"/>
          <p:cNvSpPr/>
          <p:nvPr/>
        </p:nvSpPr>
        <p:spPr bwMode="auto">
          <a:xfrm>
            <a:off x="9372600" y="5334000"/>
            <a:ext cx="876300" cy="1003300"/>
          </a:xfrm>
          <a:custGeom>
            <a:avLst/>
            <a:gdLst>
              <a:gd name="T0" fmla="*/ 25400 w 552"/>
              <a:gd name="T1" fmla="*/ 304800 h 632"/>
              <a:gd name="T2" fmla="*/ 254000 w 552"/>
              <a:gd name="T3" fmla="*/ 76200 h 632"/>
              <a:gd name="T4" fmla="*/ 787400 w 552"/>
              <a:gd name="T5" fmla="*/ 762000 h 632"/>
              <a:gd name="T6" fmla="*/ 787400 w 552"/>
              <a:gd name="T7" fmla="*/ 914400 h 632"/>
              <a:gd name="T8" fmla="*/ 254000 w 552"/>
              <a:gd name="T9" fmla="*/ 228600 h 632"/>
              <a:gd name="T10" fmla="*/ 101600 w 552"/>
              <a:gd name="T11" fmla="*/ 381000 h 632"/>
              <a:gd name="T12" fmla="*/ 25400 w 552"/>
              <a:gd name="T13" fmla="*/ 304800 h 6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2"/>
              <a:gd name="T22" fmla="*/ 0 h 632"/>
              <a:gd name="T23" fmla="*/ 552 w 552"/>
              <a:gd name="T24" fmla="*/ 632 h 6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2" h="632">
                <a:moveTo>
                  <a:pt x="16" y="192"/>
                </a:moveTo>
                <a:cubicBezTo>
                  <a:pt x="32" y="160"/>
                  <a:pt x="80" y="0"/>
                  <a:pt x="160" y="48"/>
                </a:cubicBezTo>
                <a:cubicBezTo>
                  <a:pt x="240" y="96"/>
                  <a:pt x="440" y="392"/>
                  <a:pt x="496" y="480"/>
                </a:cubicBezTo>
                <a:cubicBezTo>
                  <a:pt x="552" y="568"/>
                  <a:pt x="552" y="632"/>
                  <a:pt x="496" y="576"/>
                </a:cubicBezTo>
                <a:cubicBezTo>
                  <a:pt x="440" y="520"/>
                  <a:pt x="232" y="200"/>
                  <a:pt x="160" y="144"/>
                </a:cubicBezTo>
                <a:cubicBezTo>
                  <a:pt x="88" y="88"/>
                  <a:pt x="88" y="232"/>
                  <a:pt x="64" y="240"/>
                </a:cubicBezTo>
                <a:cubicBezTo>
                  <a:pt x="40" y="248"/>
                  <a:pt x="0" y="224"/>
                  <a:pt x="16" y="192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5" name="AutoShape 31"/>
          <p:cNvSpPr>
            <a:spLocks noChangeArrowheads="1"/>
          </p:cNvSpPr>
          <p:nvPr/>
        </p:nvSpPr>
        <p:spPr bwMode="auto">
          <a:xfrm>
            <a:off x="8534400" y="1828800"/>
            <a:ext cx="1447800" cy="1219200"/>
          </a:xfrm>
          <a:prstGeom prst="wedgeEllipseCallout">
            <a:avLst>
              <a:gd name="adj1" fmla="val -58444"/>
              <a:gd name="adj2" fmla="val 93750"/>
            </a:avLst>
          </a:prstGeom>
          <a:noFill/>
          <a:ln w="9525">
            <a:solidFill>
              <a:srgbClr val="FF33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algn="ctr" eaLnBrk="1" hangingPunct="1"/>
            <a:r>
              <a:rPr lang="en-US" altLang="en-US" sz="3600"/>
              <a:t>OW!</a:t>
            </a:r>
          </a:p>
        </p:txBody>
      </p:sp>
      <p:sp>
        <p:nvSpPr>
          <p:cNvPr id="61456" name="AutoShape 32"/>
          <p:cNvSpPr/>
          <p:nvPr/>
        </p:nvSpPr>
        <p:spPr bwMode="auto">
          <a:xfrm>
            <a:off x="7010400" y="5688013"/>
            <a:ext cx="914400" cy="369332"/>
          </a:xfrm>
          <a:prstGeom prst="borderCallout2">
            <a:avLst>
              <a:gd name="adj1" fmla="val 24491"/>
              <a:gd name="adj2" fmla="val 108333"/>
              <a:gd name="adj3" fmla="val 24491"/>
              <a:gd name="adj4" fmla="val 164236"/>
              <a:gd name="adj5" fmla="val -29250"/>
              <a:gd name="adj6" fmla="val 222222"/>
            </a:avLst>
          </a:prstGeom>
          <a:solidFill>
            <a:schemeClr val="accent1"/>
          </a:solidFill>
          <a:ln w="9525">
            <a:solidFill>
              <a:srgbClr val="FF3300"/>
            </a:solidFill>
            <a:miter lim="800000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------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ontent Placeholder 2"/>
          <p:cNvSpPr>
            <a:spLocks noGrp="1"/>
          </p:cNvSpPr>
          <p:nvPr>
            <p:ph idx="1"/>
          </p:nvPr>
        </p:nvSpPr>
        <p:spPr>
          <a:xfrm>
            <a:off x="1679575" y="1707515"/>
            <a:ext cx="8976360" cy="3549015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en-US" altLang="en-US" sz="6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“Unexaminable” </a:t>
            </a:r>
          </a:p>
          <a:p>
            <a:pPr algn="ctr">
              <a:buFontTx/>
              <a:buNone/>
            </a:pPr>
            <a:r>
              <a:rPr lang="en-US" altLang="en-US" sz="6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≠</a:t>
            </a:r>
          </a:p>
          <a:p>
            <a:pPr marL="0" indent="0" algn="ctr">
              <a:buNone/>
            </a:pPr>
            <a:r>
              <a:rPr lang="en-US" altLang="en-US" sz="6000" b="1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 “No exam”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559017" y="722476"/>
            <a:ext cx="10515600" cy="1325563"/>
          </a:xfrm>
        </p:spPr>
        <p:txBody>
          <a:bodyPr/>
          <a:lstStyle/>
          <a:p>
            <a:pPr algn="ctr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Physical examination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892175" y="1945640"/>
            <a:ext cx="10740390" cy="4547235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80000"/>
              </a:lnSpc>
            </a:pPr>
            <a:r>
              <a:rPr lang="en-US" altLang="en-US" sz="1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JasmineUPC" panose="02020603050405020304" charset="0"/>
                <a:cs typeface="JasmineUPC" panose="02020603050405020304" charset="0"/>
              </a:rPr>
              <a:t>Inspection and palpation 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en-US" sz="128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- Occiput to Coccyx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en-US" sz="12800" b="1" dirty="0">
                <a:latin typeface="JasmineUPC" panose="02020603050405020304" charset="0"/>
                <a:cs typeface="JasmineUPC" panose="02020603050405020304" charset="0"/>
              </a:rPr>
              <a:t>- </a:t>
            </a:r>
            <a:r>
              <a:rPr lang="en-US" altLang="en-US" sz="12800" b="1" dirty="0">
                <a:solidFill>
                  <a:srgbClr val="0070C0"/>
                </a:solidFill>
                <a:latin typeface="JasmineUPC" panose="02020603050405020304" charset="0"/>
                <a:cs typeface="JasmineUPC" panose="02020603050405020304" charset="0"/>
              </a:rPr>
              <a:t>Soft tissue swelling and bruising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en-US" sz="12800" b="1" dirty="0">
                <a:solidFill>
                  <a:srgbClr val="0070C0"/>
                </a:solidFill>
                <a:latin typeface="JasmineUPC" panose="02020603050405020304" charset="0"/>
                <a:cs typeface="JasmineUPC" panose="02020603050405020304" charset="0"/>
              </a:rPr>
              <a:t>- Point of spinal tenderness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en-US" sz="12800" b="1" dirty="0">
                <a:solidFill>
                  <a:srgbClr val="0070C0"/>
                </a:solidFill>
                <a:latin typeface="JasmineUPC" panose="02020603050405020304" charset="0"/>
                <a:cs typeface="JasmineUPC" panose="02020603050405020304" charset="0"/>
              </a:rPr>
              <a:t>- Gap or Step-off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en-US" sz="12800" b="1" dirty="0">
                <a:solidFill>
                  <a:srgbClr val="0070C0"/>
                </a:solidFill>
                <a:latin typeface="JasmineUPC" panose="02020603050405020304" charset="0"/>
                <a:cs typeface="JasmineUPC" panose="02020603050405020304" charset="0"/>
              </a:rPr>
              <a:t>- Spasm of associated muscles</a:t>
            </a:r>
          </a:p>
          <a:p>
            <a:pPr lvl="1">
              <a:lnSpc>
                <a:spcPct val="80000"/>
              </a:lnSpc>
            </a:pPr>
            <a:r>
              <a:rPr lang="en-US" altLang="en-US" sz="14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Neurological assessment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en-US" sz="12800" b="1" dirty="0">
                <a:latin typeface="JasmineUPC" panose="02020603050405020304" charset="0"/>
                <a:cs typeface="JasmineUPC" panose="02020603050405020304" charset="0"/>
              </a:rPr>
              <a:t>- </a:t>
            </a:r>
            <a:r>
              <a:rPr lang="en-US" altLang="en-US" sz="12800" b="1" dirty="0">
                <a:solidFill>
                  <a:srgbClr val="0070C0"/>
                </a:solidFill>
                <a:latin typeface="JasmineUPC" panose="02020603050405020304" charset="0"/>
                <a:cs typeface="JasmineUPC" panose="02020603050405020304" charset="0"/>
              </a:rPr>
              <a:t>Motor, sensation and reflexes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en-US" sz="12800" b="1" dirty="0">
                <a:solidFill>
                  <a:srgbClr val="0070C0"/>
                </a:solidFill>
                <a:latin typeface="JasmineUPC" panose="02020603050405020304" charset="0"/>
                <a:cs typeface="JasmineUPC" panose="02020603050405020304" charset="0"/>
              </a:rPr>
              <a:t>- PR</a:t>
            </a:r>
          </a:p>
          <a:p>
            <a:pPr lvl="1">
              <a:lnSpc>
                <a:spcPct val="80000"/>
              </a:lnSpc>
            </a:pPr>
            <a:r>
              <a:rPr lang="en-US" altLang="en-US" sz="14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Do not forget the cranial nerve (C0-C1 injury)</a:t>
            </a:r>
          </a:p>
          <a:p>
            <a:pPr>
              <a:lnSpc>
                <a:spcPct val="80000"/>
              </a:lnSpc>
            </a:pPr>
            <a:endParaRPr lang="en-US" altLang="en-US" sz="8000" b="1" dirty="0">
              <a:latin typeface="JasmineUPC" panose="02020603050405020304" charset="0"/>
              <a:cs typeface="JasmineUPC" panose="02020603050405020304" charset="0"/>
            </a:endParaRPr>
          </a:p>
          <a:p>
            <a:pPr>
              <a:lnSpc>
                <a:spcPct val="80000"/>
              </a:lnSpc>
            </a:pPr>
            <a:endParaRPr lang="en-US" altLang="en-US" dirty="0"/>
          </a:p>
          <a:p>
            <a:pPr lvl="1">
              <a:lnSpc>
                <a:spcPct val="80000"/>
              </a:lnSpc>
            </a:pPr>
            <a:endParaRPr lang="en-US" alt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80848" y="689467"/>
            <a:ext cx="10515600" cy="1325563"/>
          </a:xfrm>
        </p:spPr>
        <p:txBody>
          <a:bodyPr/>
          <a:lstStyle/>
          <a:p>
            <a:pPr algn="ctr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Neurogenic Shock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692150" y="1897380"/>
            <a:ext cx="11380470" cy="4573270"/>
          </a:xfrm>
        </p:spPr>
        <p:txBody>
          <a:bodyPr>
            <a:noAutofit/>
          </a:bodyPr>
          <a:lstStyle/>
          <a:p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Temporary loss of autonomic function of the cord at the level of injury</a:t>
            </a:r>
          </a:p>
          <a:p>
            <a:pPr marL="457200" lvl="1" indent="0"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 results from cervical or high thoracic injury</a:t>
            </a:r>
          </a:p>
          <a:p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Presentation</a:t>
            </a:r>
          </a:p>
          <a:p>
            <a:pPr marL="457200" lvl="1" indent="0"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Flaccid paralysis distal to injury site</a:t>
            </a:r>
          </a:p>
          <a:p>
            <a:pPr marL="457200" lvl="1" indent="0"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Loss of autonomic function</a:t>
            </a:r>
          </a:p>
          <a:p>
            <a:pPr marL="457200" lvl="1" indent="0"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hypotension </a:t>
            </a:r>
            <a:r>
              <a:rPr lang="th-TH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/</a:t>
            </a: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vasodilatation</a:t>
            </a:r>
          </a:p>
          <a:p>
            <a:pPr marL="457200" lvl="1" indent="0"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loss of bladder and bowel control </a:t>
            </a:r>
            <a:r>
              <a:rPr lang="en-US" altLang="th-TH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</a:t>
            </a:r>
          </a:p>
          <a:p>
            <a:pPr marL="457200" lvl="1" indent="0">
              <a:buNone/>
            </a:pPr>
            <a:r>
              <a:rPr lang="en-US" altLang="th-TH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</a:t>
            </a: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loss of thermoregulation : warm, pink, dry below injury site  bradycardia</a:t>
            </a:r>
          </a:p>
          <a:p>
            <a:pPr>
              <a:buFontTx/>
              <a:buNone/>
            </a:pPr>
            <a:endParaRPr lang="en-US" altLang="en-US" sz="36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3581401" y="1600201"/>
            <a:ext cx="6962775" cy="4525963"/>
          </a:xfrm>
        </p:spPr>
        <p:txBody>
          <a:bodyPr/>
          <a:lstStyle/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fld id="{F737B8E8-C41F-44E0-82E9-11E2C3862E94}" type="slidenum">
              <a:rPr lang="en-US" altLang="en-US" sz="2800">
                <a:latin typeface="Arial" panose="020B0604020202020204" pitchFamily="34" charset="0"/>
              </a:rPr>
              <a:t>59</a:t>
            </a:fld>
            <a:endParaRPr lang="en-US" altLang="en-US" sz="2800">
              <a:latin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985520"/>
          <a:ext cx="12192000" cy="57359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9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5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7870">
                <a:tc>
                  <a:txBody>
                    <a:bodyPr/>
                    <a:lstStyle/>
                    <a:p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Neurogenic </a:t>
                      </a:r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Hypovolemic </a:t>
                      </a:r>
                      <a:endParaRPr lang="th-TH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949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Etiology </a:t>
                      </a:r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Loss of sympathetic outflow</a:t>
                      </a:r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Loss of blood volume</a:t>
                      </a:r>
                      <a:endParaRPr lang="th-TH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949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Blood pressure</a:t>
                      </a:r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Hypotension </a:t>
                      </a:r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Hypotension </a:t>
                      </a:r>
                      <a:endParaRPr lang="th-TH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01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Heart</a:t>
                      </a:r>
                      <a:r>
                        <a:rPr lang="en-US" sz="2800" baseline="0" dirty="0"/>
                        <a:t> rate</a:t>
                      </a:r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Bradycardia</a:t>
                      </a:r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Tachycardia </a:t>
                      </a:r>
                      <a:endParaRPr lang="th-TH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88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Skin</a:t>
                      </a:r>
                      <a:r>
                        <a:rPr lang="en-US" sz="2400" baseline="0" dirty="0"/>
                        <a:t> temperature</a:t>
                      </a:r>
                      <a:endParaRPr lang="th-TH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Warm </a:t>
                      </a:r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Cold </a:t>
                      </a:r>
                      <a:endParaRPr lang="th-TH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01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Urine output</a:t>
                      </a:r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Normal </a:t>
                      </a:r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Low</a:t>
                      </a:r>
                      <a:r>
                        <a:rPr lang="en-US" sz="2800" baseline="0" dirty="0"/>
                        <a:t> </a:t>
                      </a:r>
                      <a:endParaRPr lang="th-TH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680"/>
            <a:ext cx="9144000" cy="1019175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Open fractures</a:t>
            </a:r>
          </a:p>
        </p:txBody>
      </p:sp>
      <p:sp>
        <p:nvSpPr>
          <p:cNvPr id="5" name="ชื่อเรื่องรอง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t="36275" b="40041"/>
          <a:stretch>
            <a:fillRect/>
          </a:stretch>
        </p:blipFill>
        <p:spPr>
          <a:xfrm>
            <a:off x="2080895" y="2277110"/>
            <a:ext cx="7994015" cy="368998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pPr algn="ctr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Neurologic assessment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28210"/>
          </a:xfrm>
        </p:spPr>
        <p:txBody>
          <a:bodyPr>
            <a:noAutofit/>
          </a:bodyPr>
          <a:lstStyle/>
          <a:p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Spinal shock</a:t>
            </a:r>
          </a:p>
          <a:p>
            <a:pPr lvl="1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Bulbocavernosus reflex</a:t>
            </a:r>
          </a:p>
          <a:p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Complete VS incomplete cord injury</a:t>
            </a:r>
          </a:p>
          <a:p>
            <a:pPr lvl="1"/>
            <a:r>
              <a:rPr lang="th-TH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ต้องพ้นภาวะ </a:t>
            </a: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spinal shock </a:t>
            </a:r>
            <a:r>
              <a:rPr lang="th-TH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ไปก่อน</a:t>
            </a:r>
            <a:endParaRPr lang="en-US" altLang="en-US" sz="32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pPr lvl="1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Sacral sparing</a:t>
            </a:r>
          </a:p>
          <a:p>
            <a:pPr lvl="2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Voluntary anal sphincter control</a:t>
            </a:r>
          </a:p>
          <a:p>
            <a:pPr lvl="2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Toe flexor</a:t>
            </a:r>
          </a:p>
          <a:p>
            <a:pPr lvl="2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Perianal sensation</a:t>
            </a:r>
          </a:p>
          <a:p>
            <a:pPr lvl="2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Anal wink reflex</a:t>
            </a:r>
          </a:p>
          <a:p>
            <a:pPr lvl="2"/>
            <a:endParaRPr lang="en-US" altLang="en-US" sz="32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" y="995680"/>
            <a:ext cx="12044680" cy="577088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29970"/>
            <a:ext cx="12191365" cy="5705475"/>
          </a:xfrm>
          <a:ln w="3810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658385" y="1221673"/>
            <a:ext cx="10515600" cy="1325563"/>
          </a:xfrm>
        </p:spPr>
        <p:txBody>
          <a:bodyPr/>
          <a:lstStyle/>
          <a:p>
            <a:pPr algn="ctr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Incomplete cord injury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1484630" y="2946400"/>
            <a:ext cx="8456295" cy="3414395"/>
          </a:xfrm>
        </p:spPr>
        <p:txBody>
          <a:bodyPr/>
          <a:lstStyle/>
          <a:p>
            <a:r>
              <a:rPr lang="en-US" altLang="en-US" sz="4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Anterior cord syndrome</a:t>
            </a:r>
          </a:p>
          <a:p>
            <a:r>
              <a:rPr lang="en-US" altLang="en-US" sz="4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Brown-Sequard syndrome</a:t>
            </a:r>
          </a:p>
          <a:p>
            <a:r>
              <a:rPr lang="en-US" altLang="en-US" sz="4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Central cord syndrome</a:t>
            </a:r>
          </a:p>
          <a:p>
            <a:endParaRPr lang="en-US" altLang="en-US" sz="44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719455" y="1029335"/>
            <a:ext cx="10515600" cy="1325563"/>
          </a:xfrm>
        </p:spPr>
        <p:txBody>
          <a:bodyPr/>
          <a:lstStyle/>
          <a:p>
            <a:pPr algn="ctr"/>
            <a:r>
              <a:rPr lang="en-US" altLang="en-US" sz="54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Anterior cord syndrome</a:t>
            </a:r>
          </a:p>
        </p:txBody>
      </p:sp>
      <p:pic>
        <p:nvPicPr>
          <p:cNvPr id="72708" name="Picture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8705" y="2355215"/>
            <a:ext cx="3962400" cy="3399155"/>
          </a:xfrm>
          <a:ln w="762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72707" name="Content Placeholder 3"/>
          <p:cNvSpPr>
            <a:spLocks noGrp="1"/>
          </p:cNvSpPr>
          <p:nvPr>
            <p:ph sz="half" idx="2"/>
          </p:nvPr>
        </p:nvSpPr>
        <p:spPr>
          <a:xfrm>
            <a:off x="6457950" y="1691005"/>
            <a:ext cx="4493260" cy="4328795"/>
          </a:xfrm>
        </p:spPr>
        <p:txBody>
          <a:bodyPr/>
          <a:lstStyle/>
          <a:p>
            <a:endParaRPr lang="en-US" altLang="en-US"/>
          </a:p>
          <a:p>
            <a:r>
              <a:rPr lang="en-US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Loss of motor, pain and temperature</a:t>
            </a:r>
          </a:p>
          <a:p>
            <a:endParaRPr lang="en-US" altLang="en-US" sz="4000" b="1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r>
              <a:rPr lang="en-US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Preserved propioception and deep touch </a:t>
            </a:r>
            <a:endParaRPr lang="th-TH" altLang="en-US" sz="4000" b="1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endParaRPr lang="th-TH" altLang="en-US" sz="4000" b="1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984885" y="909320"/>
            <a:ext cx="10515600" cy="1325563"/>
          </a:xfrm>
        </p:spPr>
        <p:txBody>
          <a:bodyPr/>
          <a:lstStyle/>
          <a:p>
            <a:pPr algn="ctr"/>
            <a:r>
              <a:rPr lang="en-US" altLang="en-US" sz="54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Brown-Sequard syndrome</a:t>
            </a:r>
          </a:p>
        </p:txBody>
      </p:sp>
      <p:pic>
        <p:nvPicPr>
          <p:cNvPr id="73732" name="Picture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4885" y="2421255"/>
            <a:ext cx="4243070" cy="3418840"/>
          </a:xfrm>
          <a:ln w="762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73731" name="Content Placeholder 3"/>
          <p:cNvSpPr>
            <a:spLocks noGrp="1"/>
          </p:cNvSpPr>
          <p:nvPr>
            <p:ph sz="half" idx="2"/>
          </p:nvPr>
        </p:nvSpPr>
        <p:spPr>
          <a:xfrm>
            <a:off x="6457950" y="2235200"/>
            <a:ext cx="4896485" cy="3784600"/>
          </a:xfrm>
        </p:spPr>
        <p:txBody>
          <a:bodyPr/>
          <a:lstStyle/>
          <a:p>
            <a:endParaRPr lang="en-US" altLang="en-US"/>
          </a:p>
          <a:p>
            <a:r>
              <a:rPr lang="en-US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Loss of ipsilateral motor and propioception</a:t>
            </a:r>
          </a:p>
          <a:p>
            <a:endParaRPr lang="en-US" altLang="en-US" sz="4000" b="1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r>
              <a:rPr lang="en-US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Loss of contralateral pain and temperature</a:t>
            </a:r>
            <a:endParaRPr lang="th-TH" altLang="en-US" sz="4000" b="1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endParaRPr lang="th-TH" altLang="en-US" sz="4000" b="1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1000125" y="969010"/>
            <a:ext cx="10515600" cy="1325563"/>
          </a:xfrm>
        </p:spPr>
        <p:txBody>
          <a:bodyPr/>
          <a:lstStyle/>
          <a:p>
            <a:pPr algn="ctr"/>
            <a:r>
              <a:rPr lang="en-US" altLang="en-US" sz="54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Central cord syndrome</a:t>
            </a:r>
          </a:p>
        </p:txBody>
      </p:sp>
      <p:pic>
        <p:nvPicPr>
          <p:cNvPr id="74756" name="Picture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430780"/>
            <a:ext cx="4039235" cy="3470275"/>
          </a:xfrm>
          <a:ln w="762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74755" name="Content Placeholder 3"/>
          <p:cNvSpPr>
            <a:spLocks noGrp="1"/>
          </p:cNvSpPr>
          <p:nvPr>
            <p:ph sz="half" idx="2"/>
          </p:nvPr>
        </p:nvSpPr>
        <p:spPr>
          <a:xfrm>
            <a:off x="5511165" y="2430780"/>
            <a:ext cx="6076315" cy="3224530"/>
          </a:xfrm>
        </p:spPr>
        <p:txBody>
          <a:bodyPr>
            <a:noAutofit/>
          </a:bodyPr>
          <a:lstStyle/>
          <a:p>
            <a:endParaRPr lang="en-US" altLang="en-US" sz="2500">
              <a:solidFill>
                <a:srgbClr val="002060"/>
              </a:solidFill>
            </a:endParaRPr>
          </a:p>
          <a:p>
            <a:r>
              <a:rPr lang="en-US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Weakness : upper &gt; lower </a:t>
            </a:r>
          </a:p>
          <a:p>
            <a:endParaRPr lang="en-US" altLang="en-US" sz="4000" b="1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r>
              <a:rPr lang="en-US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Variable sensory loss</a:t>
            </a:r>
          </a:p>
          <a:p>
            <a:endParaRPr lang="en-US" altLang="en-US" sz="4000" b="1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r>
              <a:rPr lang="en-US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Sacral sparing</a:t>
            </a:r>
            <a:endParaRPr lang="th-TH" altLang="en-US" sz="4000" b="1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endParaRPr lang="th-TH" altLang="en-US" sz="3500" b="1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83615"/>
            <a:ext cx="10515600" cy="97028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Radiographic imaging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113915"/>
            <a:ext cx="10514965" cy="4378960"/>
          </a:xfrm>
        </p:spPr>
        <p:txBody>
          <a:bodyPr>
            <a:noAutofit/>
          </a:bodyPr>
          <a:lstStyle/>
          <a:p>
            <a:r>
              <a:rPr lang="en-US" alt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Who needs an x- ray of the spine ?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NEXUS -The National Emergency X- Radiograph Utilization Study</a:t>
            </a:r>
          </a:p>
          <a:p>
            <a:pPr lvl="1"/>
            <a:r>
              <a:rPr lang="en-US" altLang="en-US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Prospective study to validate a rule for the decision to obtain cervical spine x- ray in trauma patients</a:t>
            </a:r>
          </a:p>
          <a:p>
            <a:pPr lvl="1"/>
            <a:r>
              <a:rPr lang="en-US" altLang="en-US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Hoffman, </a:t>
            </a:r>
            <a:r>
              <a:rPr lang="en-US" altLang="en-US" sz="2800" b="1" i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 </a:t>
            </a:r>
            <a:r>
              <a:rPr lang="en-US" altLang="en-US" sz="2800" b="1" i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Engl</a:t>
            </a:r>
            <a:r>
              <a:rPr lang="en-US" altLang="en-US" sz="2800" b="1" i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J Med</a:t>
            </a:r>
            <a:r>
              <a:rPr lang="en-US" altLang="en-US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2000; 343:94-99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Canadian C-Spine rules</a:t>
            </a:r>
          </a:p>
          <a:p>
            <a:pPr lvl="1"/>
            <a:r>
              <a:rPr lang="en-US" altLang="en-US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Prospective study whereby patients were evaluated for 20 standardized clinical findings as a basis for formulating a decision as to the need for subsequent cervical spine radiography</a:t>
            </a:r>
          </a:p>
          <a:p>
            <a:pPr lvl="1"/>
            <a:r>
              <a:rPr lang="en-US" altLang="en-US" sz="2800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Stiell</a:t>
            </a:r>
            <a:r>
              <a:rPr lang="en-US" altLang="en-US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I. JAMA. 2001; 286:1841-1846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en-US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54003"/>
            <a:ext cx="10515600" cy="1325563"/>
          </a:xfrm>
        </p:spPr>
        <p:txBody>
          <a:bodyPr/>
          <a:lstStyle/>
          <a:p>
            <a:pPr algn="ctr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NEXUS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1624330" y="1901825"/>
            <a:ext cx="9383395" cy="459105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NEXUS Criteria:</a:t>
            </a:r>
          </a:p>
          <a:p>
            <a:pPr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	1. Absence of tenderness in the posterior midline</a:t>
            </a:r>
          </a:p>
          <a:p>
            <a:pPr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	2. Absence of a neurological deficit</a:t>
            </a:r>
          </a:p>
          <a:p>
            <a:pPr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	3. Normal level of alertness (GCS score = 15)</a:t>
            </a:r>
          </a:p>
          <a:p>
            <a:pPr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	4. No evidence of intoxication (drugs or alcohol)</a:t>
            </a:r>
          </a:p>
          <a:p>
            <a:pPr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	5. No distracting injury/pain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80132"/>
            <a:ext cx="10515600" cy="1325563"/>
          </a:xfrm>
        </p:spPr>
        <p:txBody>
          <a:bodyPr/>
          <a:lstStyle/>
          <a:p>
            <a:pPr algn="ctr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NEXUS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837565" y="2205990"/>
            <a:ext cx="10515600" cy="4081145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Patient who fulfilled all 5 of the criteria were considered low risk for C-spine injury </a:t>
            </a:r>
            <a:r>
              <a:rPr lang="en-US" altLang="en-US" sz="3600" b="1" dirty="0">
                <a:latin typeface="JasmineUPC" panose="02020603050405020304" charset="0"/>
                <a:cs typeface="JasmineUPC" panose="02020603050405020304" charset="0"/>
              </a:rPr>
              <a:t>    </a:t>
            </a:r>
            <a:r>
              <a:rPr lang="en-US" altLang="en-US" sz="3600" b="1" dirty="0">
                <a:latin typeface="JasmineUPC" panose="02020603050405020304" charset="0"/>
                <a:cs typeface="JasmineUPC" panose="02020603050405020304" charset="0"/>
                <a:sym typeface="Wingdings" panose="05000000000000000000" pitchFamily="2" charset="2"/>
              </a:rPr>
              <a:t></a:t>
            </a:r>
            <a:r>
              <a:rPr lang="en-US" altLang="en-US" sz="3600" b="1" dirty="0">
                <a:latin typeface="JasmineUPC" panose="02020603050405020304" charset="0"/>
                <a:cs typeface="JasmineUPC" panose="0202060305040502030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No need C-spine X-ray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3600" b="1" dirty="0">
              <a:solidFill>
                <a:srgbClr val="FF000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For patients who had any of the 5 criteria  </a:t>
            </a: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  <a:sym typeface="Wingdings" panose="05000000000000000000" pitchFamily="2" charset="2"/>
              </a:rPr>
              <a:t> </a:t>
            </a: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radiographic imaging was indicated ( AP, lateral and open mouth views)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8143FB9-19AB-F7C6-E125-4B368A156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Open fracture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F2E9D8A-B376-A99D-F468-B1F6E4E9E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/>
          <a:lstStyle/>
          <a:p>
            <a:r>
              <a:rPr lang="en-US" dirty="0"/>
              <a:t>An open (or compound) fracture occurs when the skin overlying a fracture is broken, allowing communication between the fracture and the external environment</a:t>
            </a:r>
          </a:p>
          <a:p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CA4142C-BE87-14B6-76C0-BABA7B61F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11" y="3280005"/>
            <a:ext cx="3279932" cy="321287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D78E803-12C2-2C00-A3A2-BE973490B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694" y="2644877"/>
            <a:ext cx="2393777" cy="3847998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1BB9061-B095-7F56-B3D0-3D31A691C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473" y="2752270"/>
            <a:ext cx="4037688" cy="363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12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02590" y="2009775"/>
            <a:ext cx="11181080" cy="303403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The Canadian C-spine Rule </a:t>
            </a:r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for alert and stable trauma patients where cervical spine injury is a concern.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B86FB3C0-D33A-668C-00BB-9806BECCA083}"/>
              </a:ext>
            </a:extLst>
          </p:cNvPr>
          <p:cNvSpPr/>
          <p:nvPr/>
        </p:nvSpPr>
        <p:spPr>
          <a:xfrm>
            <a:off x="1663148" y="1045754"/>
            <a:ext cx="4081669" cy="1186536"/>
          </a:xfrm>
          <a:prstGeom prst="round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altLang="en-US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Any high-risk factor </a:t>
            </a:r>
            <a:r>
              <a:rPr lang="en-US" altLang="en-US" sz="2000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thatmandatesradiography</a:t>
            </a:r>
            <a:r>
              <a:rPr lang="en-US" altLang="en-US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?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Age&gt;65yrs or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Dangerous mechanism or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Paresthesia in extremities</a:t>
            </a: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7F563B0C-B1CB-6768-8F3C-E3842AA0410A}"/>
              </a:ext>
            </a:extLst>
          </p:cNvPr>
          <p:cNvSpPr/>
          <p:nvPr/>
        </p:nvSpPr>
        <p:spPr>
          <a:xfrm>
            <a:off x="758354" y="2594528"/>
            <a:ext cx="5740842" cy="1916265"/>
          </a:xfrm>
          <a:prstGeom prst="round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Any low-risk factor that allows safe assessment of range of motion?</a:t>
            </a:r>
          </a:p>
          <a:p>
            <a:r>
              <a:rPr lang="en-US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• Simple rear-end MVC, or</a:t>
            </a:r>
          </a:p>
          <a:p>
            <a:r>
              <a:rPr lang="en-US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• Sitting position in ER, or</a:t>
            </a:r>
          </a:p>
          <a:p>
            <a:r>
              <a:rPr lang="en-US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• Ambulatory at any time, or</a:t>
            </a:r>
          </a:p>
          <a:p>
            <a:r>
              <a:rPr lang="en-US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• Delayed onset of neck pain, or</a:t>
            </a:r>
          </a:p>
          <a:p>
            <a:r>
              <a:rPr lang="en-US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• Absence of midline C-spine tenderness</a:t>
            </a: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77F5928C-AC14-57A9-36DC-BF6712850AA7}"/>
              </a:ext>
            </a:extLst>
          </p:cNvPr>
          <p:cNvSpPr/>
          <p:nvPr/>
        </p:nvSpPr>
        <p:spPr>
          <a:xfrm>
            <a:off x="2479482" y="4846334"/>
            <a:ext cx="2568271" cy="667909"/>
          </a:xfrm>
          <a:prstGeom prst="round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/>
            <a:r>
              <a:rPr lang="en-US" altLang="en-US" sz="2000" b="1">
                <a:latin typeface="JasmineUPC" panose="02020603050405020304" pitchFamily="18" charset="-34"/>
                <a:cs typeface="JasmineUPC" panose="02020603050405020304" pitchFamily="18" charset="-34"/>
              </a:rPr>
              <a:t>Able to actively rotate neck?</a:t>
            </a:r>
          </a:p>
          <a:p>
            <a:pPr eaLnBrk="1" hangingPunct="1"/>
            <a:r>
              <a:rPr lang="en-US" altLang="en-US" sz="2000" b="1">
                <a:latin typeface="JasmineUPC" panose="02020603050405020304" pitchFamily="18" charset="-34"/>
                <a:cs typeface="JasmineUPC" panose="02020603050405020304" pitchFamily="18" charset="-34"/>
              </a:rPr>
              <a:t>• 45 degrees left and right</a:t>
            </a:r>
            <a:endParaRPr lang="en-US" altLang="en-US" sz="2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34BB73D2-C6E6-7BF7-8287-64BB80421AF1}"/>
              </a:ext>
            </a:extLst>
          </p:cNvPr>
          <p:cNvSpPr/>
          <p:nvPr/>
        </p:nvSpPr>
        <p:spPr>
          <a:xfrm>
            <a:off x="2933370" y="5881048"/>
            <a:ext cx="1510748" cy="5605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/>
            <a:r>
              <a:rPr lang="en-US" altLang="en-US" sz="2000" b="1" dirty="0">
                <a:solidFill>
                  <a:schemeClr val="tx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No Radiography</a:t>
            </a:r>
          </a:p>
        </p:txBody>
      </p:sp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166DA039-F833-1DA5-5BBD-C35BF091A6D9}"/>
              </a:ext>
            </a:extLst>
          </p:cNvPr>
          <p:cNvSpPr/>
          <p:nvPr/>
        </p:nvSpPr>
        <p:spPr>
          <a:xfrm>
            <a:off x="8658970" y="3059945"/>
            <a:ext cx="2854518" cy="1003690"/>
          </a:xfrm>
          <a:prstGeom prst="roundRect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/>
            <a:r>
              <a:rPr lang="en-US" altLang="en-US" sz="4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Radiography</a:t>
            </a:r>
          </a:p>
        </p:txBody>
      </p:sp>
      <p:sp>
        <p:nvSpPr>
          <p:cNvPr id="10" name="ลูกศร: ลง 9">
            <a:extLst>
              <a:ext uri="{FF2B5EF4-FFF2-40B4-BE49-F238E27FC236}">
                <a16:creationId xmlns:a16="http://schemas.microsoft.com/office/drawing/2014/main" id="{80103C9E-F725-E788-0F9D-698C5B27ED66}"/>
              </a:ext>
            </a:extLst>
          </p:cNvPr>
          <p:cNvSpPr/>
          <p:nvPr/>
        </p:nvSpPr>
        <p:spPr>
          <a:xfrm>
            <a:off x="3567487" y="2234204"/>
            <a:ext cx="282270" cy="317683"/>
          </a:xfrm>
          <a:prstGeom prst="downArrow">
            <a:avLst/>
          </a:prstGeom>
          <a:solidFill>
            <a:srgbClr val="9900CC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1" name="ลูกศร: ลง 10">
            <a:extLst>
              <a:ext uri="{FF2B5EF4-FFF2-40B4-BE49-F238E27FC236}">
                <a16:creationId xmlns:a16="http://schemas.microsoft.com/office/drawing/2014/main" id="{2BCC2539-A98B-6B2A-BC9A-7E1E199C9C94}"/>
              </a:ext>
            </a:extLst>
          </p:cNvPr>
          <p:cNvSpPr/>
          <p:nvPr/>
        </p:nvSpPr>
        <p:spPr>
          <a:xfrm>
            <a:off x="3553572" y="4507176"/>
            <a:ext cx="270344" cy="317276"/>
          </a:xfrm>
          <a:prstGeom prst="downArrow">
            <a:avLst/>
          </a:prstGeom>
          <a:solidFill>
            <a:srgbClr val="9900CC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ลูกศร: ลง 11">
            <a:extLst>
              <a:ext uri="{FF2B5EF4-FFF2-40B4-BE49-F238E27FC236}">
                <a16:creationId xmlns:a16="http://schemas.microsoft.com/office/drawing/2014/main" id="{E26D36CF-746E-FC03-52BA-788592C606FF}"/>
              </a:ext>
            </a:extLst>
          </p:cNvPr>
          <p:cNvSpPr/>
          <p:nvPr/>
        </p:nvSpPr>
        <p:spPr>
          <a:xfrm>
            <a:off x="3553572" y="5531146"/>
            <a:ext cx="270344" cy="323633"/>
          </a:xfrm>
          <a:prstGeom prst="downArrow">
            <a:avLst/>
          </a:prstGeom>
          <a:solidFill>
            <a:srgbClr val="9900CC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5" name="ลูกศรเชื่อมต่อแบบตรง 14">
            <a:extLst>
              <a:ext uri="{FF2B5EF4-FFF2-40B4-BE49-F238E27FC236}">
                <a16:creationId xmlns:a16="http://schemas.microsoft.com/office/drawing/2014/main" id="{EC13C4A1-3DE2-E160-5990-CA451BB969C4}"/>
              </a:ext>
            </a:extLst>
          </p:cNvPr>
          <p:cNvCxnSpPr>
            <a:cxnSpLocks/>
          </p:cNvCxnSpPr>
          <p:nvPr/>
        </p:nvCxnSpPr>
        <p:spPr>
          <a:xfrm>
            <a:off x="5744817" y="2033961"/>
            <a:ext cx="2914153" cy="104817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16">
            <a:extLst>
              <a:ext uri="{FF2B5EF4-FFF2-40B4-BE49-F238E27FC236}">
                <a16:creationId xmlns:a16="http://schemas.microsoft.com/office/drawing/2014/main" id="{98568319-2F89-0F52-7856-F0554A95CA67}"/>
              </a:ext>
            </a:extLst>
          </p:cNvPr>
          <p:cNvCxnSpPr>
            <a:cxnSpLocks/>
          </p:cNvCxnSpPr>
          <p:nvPr/>
        </p:nvCxnSpPr>
        <p:spPr>
          <a:xfrm>
            <a:off x="6509466" y="3565269"/>
            <a:ext cx="1998429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ลูกศรเชื่อมต่อแบบตรง 18">
            <a:extLst>
              <a:ext uri="{FF2B5EF4-FFF2-40B4-BE49-F238E27FC236}">
                <a16:creationId xmlns:a16="http://schemas.microsoft.com/office/drawing/2014/main" id="{EC779773-263F-0EA4-8468-DA0F83BF2F32}"/>
              </a:ext>
            </a:extLst>
          </p:cNvPr>
          <p:cNvCxnSpPr>
            <a:cxnSpLocks/>
          </p:cNvCxnSpPr>
          <p:nvPr/>
        </p:nvCxnSpPr>
        <p:spPr>
          <a:xfrm flipV="1">
            <a:off x="5066303" y="3980598"/>
            <a:ext cx="3544294" cy="119969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สี่เหลี่ยมผืนผ้า 28">
            <a:extLst>
              <a:ext uri="{FF2B5EF4-FFF2-40B4-BE49-F238E27FC236}">
                <a16:creationId xmlns:a16="http://schemas.microsoft.com/office/drawing/2014/main" id="{1CD5EE75-683A-1727-EFA1-14B329863585}"/>
              </a:ext>
            </a:extLst>
          </p:cNvPr>
          <p:cNvSpPr/>
          <p:nvPr/>
        </p:nvSpPr>
        <p:spPr>
          <a:xfrm>
            <a:off x="6699635" y="2185139"/>
            <a:ext cx="1033669" cy="357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YES</a:t>
            </a:r>
            <a:endParaRPr lang="th-TH" sz="3200" b="1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30" name="สี่เหลี่ยมผืนผ้า 29">
            <a:extLst>
              <a:ext uri="{FF2B5EF4-FFF2-40B4-BE49-F238E27FC236}">
                <a16:creationId xmlns:a16="http://schemas.microsoft.com/office/drawing/2014/main" id="{F62C5F7B-BB03-EEBC-7566-1A0A714F8CBE}"/>
              </a:ext>
            </a:extLst>
          </p:cNvPr>
          <p:cNvSpPr/>
          <p:nvPr/>
        </p:nvSpPr>
        <p:spPr>
          <a:xfrm>
            <a:off x="6874564" y="3233310"/>
            <a:ext cx="1033669" cy="357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NO</a:t>
            </a:r>
            <a:endParaRPr lang="th-TH" sz="3200" b="1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31" name="สี่เหลี่ยมผืนผ้า 30">
            <a:extLst>
              <a:ext uri="{FF2B5EF4-FFF2-40B4-BE49-F238E27FC236}">
                <a16:creationId xmlns:a16="http://schemas.microsoft.com/office/drawing/2014/main" id="{B6B1AE8F-33EC-D7D2-2A1C-8AD2871E7D33}"/>
              </a:ext>
            </a:extLst>
          </p:cNvPr>
          <p:cNvSpPr/>
          <p:nvPr/>
        </p:nvSpPr>
        <p:spPr>
          <a:xfrm>
            <a:off x="6475011" y="4063635"/>
            <a:ext cx="1033669" cy="357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ABLE</a:t>
            </a:r>
            <a:endParaRPr lang="th-TH" sz="3200" b="1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D5C3CDE9-8A9D-8259-E9B5-56ED3AA0CE2C}"/>
              </a:ext>
            </a:extLst>
          </p:cNvPr>
          <p:cNvSpPr/>
          <p:nvPr/>
        </p:nvSpPr>
        <p:spPr>
          <a:xfrm>
            <a:off x="3574776" y="5497340"/>
            <a:ext cx="1033669" cy="357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ABLE</a:t>
            </a:r>
            <a:endParaRPr lang="th-TH" sz="2400" b="1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AFBAA75B-815D-A577-3FE6-1395AAC199D6}"/>
              </a:ext>
            </a:extLst>
          </p:cNvPr>
          <p:cNvSpPr/>
          <p:nvPr/>
        </p:nvSpPr>
        <p:spPr>
          <a:xfrm>
            <a:off x="3535022" y="4505006"/>
            <a:ext cx="1033669" cy="357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YES</a:t>
            </a:r>
            <a:endParaRPr lang="th-TH" sz="2400" b="1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8922C2DC-D06A-9DCB-7F50-054254287C8C}"/>
              </a:ext>
            </a:extLst>
          </p:cNvPr>
          <p:cNvSpPr/>
          <p:nvPr/>
        </p:nvSpPr>
        <p:spPr>
          <a:xfrm>
            <a:off x="3543634" y="2185140"/>
            <a:ext cx="1033669" cy="357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NO</a:t>
            </a:r>
            <a:endParaRPr lang="th-TH" sz="2400" b="1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69937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4190" y="1207770"/>
            <a:ext cx="10374630" cy="1341755"/>
          </a:xfrm>
          <a:ln>
            <a:solidFill>
              <a:schemeClr val="tx2"/>
            </a:solidFill>
            <a:miter lim="800000"/>
          </a:ln>
        </p:spPr>
        <p:txBody>
          <a:bodyPr>
            <a:noAutofit/>
          </a:bodyPr>
          <a:lstStyle/>
          <a:p>
            <a:pPr algn="ctr"/>
            <a:r>
              <a:rPr lang="en-US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National Emergency X</a:t>
            </a:r>
            <a:r>
              <a:rPr lang="th-TH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</a:t>
            </a:r>
            <a:r>
              <a:rPr lang="en-US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Radiography Utilization Study</a:t>
            </a:r>
            <a:br>
              <a:rPr lang="en-US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</a:br>
            <a:r>
              <a:rPr lang="en-US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(NEXUS)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848995" y="4685665"/>
            <a:ext cx="9846310" cy="147383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b="1"/>
              <a:t>    </a:t>
            </a:r>
            <a:r>
              <a:rPr lang="en-US" altLang="en-US" sz="4400" b="1" i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Both have:</a:t>
            </a:r>
            <a:r>
              <a:rPr lang="th-TH" altLang="en-US" sz="4400" b="1" i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</a:t>
            </a:r>
            <a:r>
              <a:rPr lang="en-US" altLang="en-US" sz="44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Excellent negative predictive value for excluding patients identified as low risk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875280" y="3397250"/>
            <a:ext cx="5793740" cy="70675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The Canadian C-spine rule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5714999" y="2549253"/>
            <a:ext cx="54991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Arial" panose="020B0604020202020204" pitchFamily="34" charset="0"/>
              </a:rPr>
              <a:t>&amp;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755" y="1194435"/>
            <a:ext cx="11216640" cy="1154430"/>
          </a:xfrm>
        </p:spPr>
        <p:txBody>
          <a:bodyPr>
            <a:noAutofit/>
          </a:bodyPr>
          <a:lstStyle/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Clearance of Cervical Spine Injury in</a:t>
            </a:r>
            <a:r>
              <a:rPr lang="th-TH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Conscious, Symptomatic Patients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391160" y="2582545"/>
            <a:ext cx="10597515" cy="3710940"/>
          </a:xfrm>
        </p:spPr>
        <p:txBody>
          <a:bodyPr/>
          <a:lstStyle/>
          <a:p>
            <a:pPr marL="514350" indent="-514350">
              <a:buFontTx/>
              <a:buAutoNum type="arabicPeriod"/>
              <a:defRPr/>
            </a:pPr>
            <a:r>
              <a:rPr 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Radiological evaluation of the cervical spine is indicated for all patients who do not meet the criteria for clinical clearance as described above</a:t>
            </a:r>
          </a:p>
          <a:p>
            <a:pPr marL="514350" indent="-514350">
              <a:buNone/>
              <a:defRPr/>
            </a:pPr>
            <a:r>
              <a:rPr 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2. Imaging studies should be technically adequate and interpreted by experienced clinicians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9903" y="1174531"/>
            <a:ext cx="8229600" cy="838200"/>
          </a:xfrm>
        </p:spPr>
        <p:txBody>
          <a:bodyPr>
            <a:noAutofit/>
          </a:bodyPr>
          <a:lstStyle/>
          <a:p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Cervical Spine Imaging Options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09295" y="2095500"/>
            <a:ext cx="10901045" cy="4113530"/>
          </a:xfrm>
        </p:spPr>
        <p:txBody>
          <a:bodyPr>
            <a:noAutofit/>
          </a:bodyPr>
          <a:lstStyle/>
          <a:p>
            <a:pPr lvl="1">
              <a:lnSpc>
                <a:spcPct val="70000"/>
              </a:lnSpc>
            </a:pPr>
            <a:r>
              <a:rPr lang="en-US" altLang="en-US" sz="4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Plain films</a:t>
            </a:r>
            <a:r>
              <a:rPr lang="th-TH" altLang="en-US" sz="4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</a:t>
            </a:r>
            <a:r>
              <a:rPr lang="en-US" altLang="th-TH" sz="4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 </a:t>
            </a:r>
            <a:r>
              <a:rPr lang="en-US" altLang="en-US" sz="4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: </a:t>
            </a: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AP, lateral and open mouth view </a:t>
            </a:r>
          </a:p>
          <a:p>
            <a:pPr marL="1371600" lvl="3" indent="0">
              <a:lnSpc>
                <a:spcPct val="70000"/>
              </a:lnSpc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   Optional : Oblique and Swimmer’s </a:t>
            </a:r>
          </a:p>
          <a:p>
            <a:pPr lvl="3">
              <a:lnSpc>
                <a:spcPct val="70000"/>
              </a:lnSpc>
            </a:pPr>
            <a:endParaRPr lang="en-US" altLang="en-US" sz="40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pPr lvl="1">
              <a:lnSpc>
                <a:spcPct val="70000"/>
              </a:lnSpc>
            </a:pPr>
            <a:r>
              <a:rPr lang="en-US" altLang="en-US" sz="4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CT : </a:t>
            </a: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Better for occult fractures</a:t>
            </a:r>
          </a:p>
          <a:p>
            <a:pPr lvl="2">
              <a:lnSpc>
                <a:spcPct val="70000"/>
              </a:lnSpc>
            </a:pPr>
            <a:endParaRPr lang="en-US" altLang="en-US" sz="36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pPr lvl="1">
              <a:lnSpc>
                <a:spcPct val="70000"/>
              </a:lnSpc>
            </a:pPr>
            <a:r>
              <a:rPr lang="en-US" altLang="en-US" sz="4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MRI : </a:t>
            </a: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Very good for spinal cord, soft tissue and ligamentous injuries</a:t>
            </a:r>
          </a:p>
          <a:p>
            <a:pPr lvl="2">
              <a:lnSpc>
                <a:spcPct val="70000"/>
              </a:lnSpc>
            </a:pPr>
            <a:endParaRPr lang="en-US" altLang="en-US" sz="36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pPr lvl="1">
              <a:lnSpc>
                <a:spcPct val="70000"/>
              </a:lnSpc>
            </a:pPr>
            <a:r>
              <a:rPr lang="en-US" altLang="en-US" sz="4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Flexion-Extension Plain Films </a:t>
            </a: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to determine stability </a:t>
            </a:r>
          </a:p>
          <a:p>
            <a:pPr>
              <a:lnSpc>
                <a:spcPct val="70000"/>
              </a:lnSpc>
            </a:pPr>
            <a:endParaRPr lang="en-US" altLang="en-US" sz="36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43498"/>
            <a:ext cx="10515600" cy="1325563"/>
          </a:xfrm>
        </p:spPr>
        <p:txBody>
          <a:bodyPr/>
          <a:lstStyle/>
          <a:p>
            <a:pPr algn="ctr"/>
            <a:r>
              <a:rPr lang="en-US" altLang="en-US" sz="5400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Radiolographic</a:t>
            </a:r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evaluation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1206062" y="1951748"/>
            <a:ext cx="10515600" cy="4351338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b="1" dirty="0"/>
              <a:t>    </a:t>
            </a: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X-ray Guidelines (cervical)  :</a:t>
            </a:r>
            <a:r>
              <a:rPr lang="en-US" altLang="en-US" sz="4000" b="1" dirty="0">
                <a:latin typeface="JasmineUPC" panose="02020603050405020304" charset="0"/>
                <a:cs typeface="JasmineUPC" panose="02020603050405020304" charset="0"/>
              </a:rPr>
              <a:t>  </a:t>
            </a:r>
            <a:r>
              <a:rPr lang="en-US" altLang="en-US" sz="40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AABBCDS</a:t>
            </a:r>
          </a:p>
          <a:p>
            <a:r>
              <a:rPr lang="en-US" altLang="en-US" sz="4000" b="1" dirty="0">
                <a:latin typeface="JasmineUPC" panose="02020603050405020304" charset="0"/>
                <a:cs typeface="JasmineUPC" panose="02020603050405020304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A</a:t>
            </a: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dequacy,</a:t>
            </a:r>
            <a:r>
              <a:rPr lang="en-US" altLang="en-US" sz="4000" b="1" dirty="0">
                <a:latin typeface="JasmineUPC" panose="02020603050405020304" charset="0"/>
                <a:cs typeface="JasmineUPC" panose="02020603050405020304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A</a:t>
            </a: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lignment</a:t>
            </a:r>
          </a:p>
          <a:p>
            <a:r>
              <a:rPr lang="en-US" altLang="en-US" sz="4000" b="1" dirty="0">
                <a:latin typeface="JasmineUPC" panose="02020603050405020304" charset="0"/>
                <a:cs typeface="JasmineUPC" panose="02020603050405020304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B</a:t>
            </a: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one abnormality,</a:t>
            </a:r>
            <a:r>
              <a:rPr lang="en-US" altLang="en-US" sz="4000" b="1" dirty="0">
                <a:latin typeface="JasmineUPC" panose="02020603050405020304" charset="0"/>
                <a:cs typeface="JasmineUPC" panose="02020603050405020304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B</a:t>
            </a: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ase of skull</a:t>
            </a:r>
          </a:p>
          <a:p>
            <a:r>
              <a:rPr lang="en-US" altLang="en-US" sz="4000" b="1" dirty="0">
                <a:latin typeface="JasmineUPC" panose="02020603050405020304" charset="0"/>
                <a:cs typeface="JasmineUPC" panose="02020603050405020304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C</a:t>
            </a: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artilage</a:t>
            </a:r>
          </a:p>
          <a:p>
            <a:r>
              <a:rPr lang="en-US" altLang="en-US" sz="4000" b="1" dirty="0">
                <a:latin typeface="JasmineUPC" panose="02020603050405020304" charset="0"/>
                <a:cs typeface="JasmineUPC" panose="02020603050405020304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D</a:t>
            </a: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isc space</a:t>
            </a:r>
          </a:p>
          <a:p>
            <a:r>
              <a:rPr lang="en-US" altLang="en-US" sz="4000" b="1" dirty="0">
                <a:latin typeface="JasmineUPC" panose="02020603050405020304" charset="0"/>
                <a:cs typeface="JasmineUPC" panose="02020603050405020304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S</a:t>
            </a: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oft tissue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559" y="975835"/>
            <a:ext cx="7429500" cy="928688"/>
          </a:xfrm>
        </p:spPr>
        <p:txBody>
          <a:bodyPr/>
          <a:lstStyle/>
          <a:p>
            <a:pPr algn="ctr"/>
            <a:r>
              <a:rPr lang="en-US" altLang="en-US" sz="5400" b="1" u="sng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</a:t>
            </a:r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dequacy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633095" y="2506980"/>
            <a:ext cx="5753735" cy="346583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36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Must visualize entire C-spine </a:t>
            </a:r>
          </a:p>
          <a:p>
            <a:pPr>
              <a:lnSpc>
                <a:spcPct val="90000"/>
              </a:lnSpc>
            </a:pPr>
            <a:r>
              <a:rPr lang="en-US" altLang="en-US" sz="36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 film that does not show the upper border of T1 is inadequate</a:t>
            </a:r>
          </a:p>
          <a:p>
            <a:pPr>
              <a:lnSpc>
                <a:spcPct val="90000"/>
              </a:lnSpc>
            </a:pPr>
            <a:r>
              <a:rPr lang="en-US" altLang="en-US" sz="36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Caudal traction on the arms may help</a:t>
            </a:r>
          </a:p>
          <a:p>
            <a:pPr>
              <a:lnSpc>
                <a:spcPct val="90000"/>
              </a:lnSpc>
            </a:pPr>
            <a:r>
              <a:rPr lang="en-US" altLang="en-US" sz="36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If can not, get swimmer’s view or CT</a:t>
            </a:r>
          </a:p>
          <a:p>
            <a:pPr>
              <a:lnSpc>
                <a:spcPct val="90000"/>
              </a:lnSpc>
            </a:pPr>
            <a:endParaRPr lang="en-US" altLang="en-US" sz="3600" b="1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pPr>
              <a:lnSpc>
                <a:spcPct val="90000"/>
              </a:lnSpc>
            </a:pPr>
            <a:endParaRPr lang="en-US" altLang="en-US" sz="3600" b="1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  <p:pic>
        <p:nvPicPr>
          <p:cNvPr id="83972" name="Picture 4" descr="imagesCA6403F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0" y="1527175"/>
            <a:ext cx="3677285" cy="4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69900" y="2627630"/>
            <a:ext cx="4863465" cy="779780"/>
          </a:xfrm>
        </p:spPr>
        <p:txBody>
          <a:bodyPr>
            <a:noAutofit/>
          </a:bodyPr>
          <a:lstStyle/>
          <a:p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Swimmer’s view</a:t>
            </a:r>
          </a:p>
        </p:txBody>
      </p:sp>
      <p:pic>
        <p:nvPicPr>
          <p:cNvPr id="84995" name="Picture 7" descr="swimmer's view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8995" y="1202209"/>
            <a:ext cx="5715000" cy="4876800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8133" y="915193"/>
            <a:ext cx="7658100" cy="1065213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A</a:t>
            </a:r>
            <a:r>
              <a:rPr lang="en-US" alt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lignment</a:t>
            </a:r>
          </a:p>
        </p:txBody>
      </p:sp>
      <p:sp>
        <p:nvSpPr>
          <p:cNvPr id="86019" name="AutoShape 4" descr="f008001"/>
          <p:cNvSpPr>
            <a:spLocks noChangeAspect="1" noChangeArrowheads="1"/>
          </p:cNvSpPr>
          <p:nvPr/>
        </p:nvSpPr>
        <p:spPr bwMode="auto">
          <a:xfrm>
            <a:off x="5948363" y="3281363"/>
            <a:ext cx="2968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6020" name="AutoShape 6" descr="f008001"/>
          <p:cNvSpPr>
            <a:spLocks noChangeAspect="1" noChangeArrowheads="1"/>
          </p:cNvSpPr>
          <p:nvPr/>
        </p:nvSpPr>
        <p:spPr bwMode="auto">
          <a:xfrm>
            <a:off x="5948363" y="3281363"/>
            <a:ext cx="2968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86021" name="Picture 14" descr="normal%20lateral%20alignment%2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86" y="2260600"/>
            <a:ext cx="23082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15" descr="drawing%20alignment%2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1" y="2260600"/>
            <a:ext cx="217646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6720205" y="2106930"/>
            <a:ext cx="5281295" cy="396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ritannicEFBold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ritannicEFBold" pitchFamily="2" charset="0"/>
              </a:defRPr>
            </a:lvl9pPr>
          </a:lstStyle>
          <a:p>
            <a:pPr eaLnBrk="1" hangingPunct="1">
              <a:buClr>
                <a:schemeClr val="hlink"/>
              </a:buClr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The anterior vertebral line, posterior vertebral line, and spinolaminar line should have a smooth curve with no steps or discontinuities</a:t>
            </a:r>
          </a:p>
          <a:p>
            <a:pPr eaLnBrk="1" hangingPunct="1">
              <a:buFontTx/>
              <a:buChar char="•"/>
            </a:pPr>
            <a:r>
              <a:rPr lang="en-US" altLang="en-US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Malalignment of the posterior vertebral bodies is more significant than that anteriorly, which may be due to rotation</a:t>
            </a:r>
          </a:p>
          <a:p>
            <a:pPr eaLnBrk="1" hangingPunct="1">
              <a:buFontTx/>
              <a:buChar char="•"/>
            </a:pPr>
            <a:r>
              <a:rPr lang="en-US" altLang="en-US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A step-off of &gt;3.5mm is</a:t>
            </a:r>
          </a:p>
          <a:p>
            <a:pPr eaLnBrk="1" hangingPunct="1"/>
            <a:r>
              <a:rPr lang="en-US" altLang="en-US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significant anywhere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51560" y="1187450"/>
            <a:ext cx="6433820" cy="508000"/>
          </a:xfrm>
        </p:spPr>
        <p:txBody>
          <a:bodyPr>
            <a:noAutofit/>
          </a:bodyPr>
          <a:lstStyle/>
          <a:p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Lateral Cervical Spine X-Ray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137160" y="2868930"/>
            <a:ext cx="6544310" cy="289814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Anterior subluxation of one vertebra on another indicates facet dislocation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 &lt; 50% </a:t>
            </a: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of the width of a vertebral body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          </a:t>
            </a: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  <a:sym typeface="Wingdings" panose="05000000000000000000" pitchFamily="2" charset="2"/>
              </a:rPr>
              <a:t></a:t>
            </a: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unilateral facet dislocation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&gt; 50% </a:t>
            </a:r>
            <a:r>
              <a:rPr lang="en-US" altLang="en-US" sz="3200" b="1" dirty="0">
                <a:latin typeface="JasmineUPC" panose="02020603050405020304" charset="0"/>
                <a:cs typeface="JasmineUPC" panose="02020603050405020304" charset="0"/>
                <a:sym typeface="Wingdings" panose="05000000000000000000" pitchFamily="2" charset="2"/>
              </a:rPr>
              <a:t></a:t>
            </a:r>
            <a:r>
              <a:rPr lang="en-US" altLang="en-US" sz="3200" b="1" dirty="0">
                <a:latin typeface="JasmineUPC" panose="02020603050405020304" charset="0"/>
                <a:cs typeface="JasmineUPC" panose="02020603050405020304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bilateral facet dislocation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57895" y="1187450"/>
            <a:ext cx="2286000" cy="236220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21383" y="3803651"/>
            <a:ext cx="2322512" cy="2803525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85520" y="764540"/>
            <a:ext cx="10515600" cy="1078230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ATLS </a:t>
            </a:r>
            <a:r>
              <a:rPr lang="en-US" sz="6000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protocal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85520" y="1595120"/>
            <a:ext cx="9932670" cy="483489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Preparation ( Prehospital and hospital care)</a:t>
            </a:r>
          </a:p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Triage</a:t>
            </a:r>
          </a:p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Primary survey (ABCDE)</a:t>
            </a:r>
          </a:p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Resuscitation</a:t>
            </a:r>
          </a:p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Adjuncts to Primary survey and Resuscitation</a:t>
            </a:r>
          </a:p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Consider need for transfer patient</a:t>
            </a:r>
          </a:p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Secondary survey ( Head to toe evaluation and patient history)</a:t>
            </a:r>
          </a:p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Adjuncts to Secondary</a:t>
            </a:r>
          </a:p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Continued </a:t>
            </a:r>
            <a:r>
              <a:rPr lang="en-US" b="1" dirty="0" err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postresuscitation</a:t>
            </a:r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monitoring and reevaluation</a:t>
            </a:r>
          </a:p>
          <a:p>
            <a:r>
              <a:rPr lang="en-US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Definite care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46234" y="2665249"/>
            <a:ext cx="7729538" cy="1065213"/>
          </a:xfrm>
        </p:spPr>
        <p:txBody>
          <a:bodyPr/>
          <a:lstStyle/>
          <a:p>
            <a:r>
              <a:rPr lang="en-US" altLang="en-US" sz="5400" b="1" u="sng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B</a:t>
            </a:r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ones</a:t>
            </a:r>
          </a:p>
        </p:txBody>
      </p:sp>
      <p:pic>
        <p:nvPicPr>
          <p:cNvPr id="61443" name="Picture 7" descr="normal%20plain%20film%20lateral%20bone%20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267484" y="1324928"/>
            <a:ext cx="3276600" cy="5348288"/>
          </a:xfr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1444" name="Picture 4" descr="normal%20plain%20film%20lateral%20bone%2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53425" y="1325245"/>
            <a:ext cx="3351530" cy="534797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6781" y="3081337"/>
            <a:ext cx="6548438" cy="842963"/>
          </a:xfrm>
        </p:spPr>
        <p:txBody>
          <a:bodyPr>
            <a:noAutofit/>
          </a:bodyPr>
          <a:lstStyle/>
          <a:p>
            <a:r>
              <a:rPr lang="en-US" altLang="en-US" sz="5400" b="1" u="sng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D</a:t>
            </a:r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isc</a:t>
            </a:r>
          </a:p>
        </p:txBody>
      </p:sp>
      <p:pic>
        <p:nvPicPr>
          <p:cNvPr id="65539" name="Picture 5" descr="normal%20plain%20film%20lateral%20disc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283460" y="1189355"/>
            <a:ext cx="3815080" cy="5292090"/>
          </a:xfr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89092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774180" y="2464435"/>
            <a:ext cx="5094605" cy="3097530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Disc Spaces </a:t>
            </a: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Should be uniform 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Assess spaces between the spinous processes</a:t>
            </a:r>
          </a:p>
          <a:p>
            <a:endParaRPr lang="en-US" altLang="en-US" sz="40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  <p:sp>
        <p:nvSpPr>
          <p:cNvPr id="89093" name="Line 8"/>
          <p:cNvSpPr>
            <a:spLocks noChangeShapeType="1"/>
          </p:cNvSpPr>
          <p:nvPr/>
        </p:nvSpPr>
        <p:spPr bwMode="auto">
          <a:xfrm>
            <a:off x="4495800" y="4800600"/>
            <a:ext cx="0" cy="304800"/>
          </a:xfrm>
          <a:prstGeom prst="line">
            <a:avLst/>
          </a:prstGeom>
          <a:noFill/>
          <a:ln w="9525">
            <a:solidFill>
              <a:srgbClr val="FB011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9094" name="Line 11"/>
          <p:cNvSpPr>
            <a:spLocks noChangeShapeType="1"/>
          </p:cNvSpPr>
          <p:nvPr/>
        </p:nvSpPr>
        <p:spPr bwMode="auto">
          <a:xfrm>
            <a:off x="4419600" y="4267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9095" name="Line 12"/>
          <p:cNvSpPr>
            <a:spLocks noChangeShapeType="1"/>
          </p:cNvSpPr>
          <p:nvPr/>
        </p:nvSpPr>
        <p:spPr bwMode="auto">
          <a:xfrm>
            <a:off x="4343400" y="4267200"/>
            <a:ext cx="0" cy="304800"/>
          </a:xfrm>
          <a:prstGeom prst="line">
            <a:avLst/>
          </a:prstGeom>
          <a:noFill/>
          <a:ln w="9525">
            <a:solidFill>
              <a:srgbClr val="FB011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9096" name="Line 13"/>
          <p:cNvSpPr>
            <a:spLocks noChangeShapeType="1"/>
          </p:cNvSpPr>
          <p:nvPr/>
        </p:nvSpPr>
        <p:spPr bwMode="auto">
          <a:xfrm>
            <a:off x="4572000" y="5257800"/>
            <a:ext cx="0" cy="304800"/>
          </a:xfrm>
          <a:prstGeom prst="line">
            <a:avLst/>
          </a:prstGeom>
          <a:noFill/>
          <a:ln w="9525">
            <a:solidFill>
              <a:srgbClr val="FB011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9097" name="Line 14"/>
          <p:cNvSpPr>
            <a:spLocks noChangeShapeType="1"/>
          </p:cNvSpPr>
          <p:nvPr/>
        </p:nvSpPr>
        <p:spPr bwMode="auto">
          <a:xfrm>
            <a:off x="4191000" y="3810000"/>
            <a:ext cx="0" cy="228600"/>
          </a:xfrm>
          <a:prstGeom prst="line">
            <a:avLst/>
          </a:prstGeom>
          <a:noFill/>
          <a:ln w="9525">
            <a:solidFill>
              <a:srgbClr val="FB011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9098" name="Line 15"/>
          <p:cNvSpPr>
            <a:spLocks noChangeShapeType="1"/>
          </p:cNvSpPr>
          <p:nvPr/>
        </p:nvSpPr>
        <p:spPr bwMode="auto">
          <a:xfrm>
            <a:off x="4191000" y="3429000"/>
            <a:ext cx="0" cy="152400"/>
          </a:xfrm>
          <a:prstGeom prst="line">
            <a:avLst/>
          </a:prstGeom>
          <a:noFill/>
          <a:ln w="9525">
            <a:solidFill>
              <a:srgbClr val="FB011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8915" y="2868295"/>
            <a:ext cx="2593340" cy="838200"/>
          </a:xfrm>
        </p:spPr>
        <p:txBody>
          <a:bodyPr>
            <a:noAutofit/>
          </a:bodyPr>
          <a:lstStyle/>
          <a:p>
            <a:r>
              <a:rPr lang="en-US" altLang="en-US" sz="5400" b="1" u="sng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S</a:t>
            </a:r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oft tissue</a:t>
            </a:r>
          </a:p>
        </p:txBody>
      </p:sp>
      <p:pic>
        <p:nvPicPr>
          <p:cNvPr id="69635" name="Picture 5" descr="normal%20plain%20film%20lateral%20soft%20tissue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334144" y="1166648"/>
            <a:ext cx="3248025" cy="5391150"/>
          </a:xfr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9011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260590" y="1610995"/>
            <a:ext cx="4931410" cy="479933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altLang="en-US" sz="36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Nasopharyngeal space (C1)</a:t>
            </a:r>
          </a:p>
          <a:p>
            <a:pPr lvl="1">
              <a:lnSpc>
                <a:spcPct val="70000"/>
              </a:lnSpc>
            </a:pPr>
            <a:r>
              <a:rPr lang="en-US" altLang="en-US" sz="3600" b="1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10 mm (adult)</a:t>
            </a:r>
          </a:p>
          <a:p>
            <a:pPr>
              <a:lnSpc>
                <a:spcPct val="70000"/>
              </a:lnSpc>
            </a:pPr>
            <a:endParaRPr lang="en-US" altLang="en-US" sz="3600" b="1">
              <a:latin typeface="JasmineUPC" panose="02020603050405020304" charset="0"/>
              <a:cs typeface="JasmineUPC" panose="02020603050405020304" charset="0"/>
            </a:endParaRPr>
          </a:p>
          <a:p>
            <a:pPr>
              <a:lnSpc>
                <a:spcPct val="70000"/>
              </a:lnSpc>
            </a:pPr>
            <a:r>
              <a:rPr lang="en-US" altLang="en-US" sz="36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Retropharyngeal space (C2-C4)</a:t>
            </a:r>
          </a:p>
          <a:p>
            <a:pPr lvl="1">
              <a:lnSpc>
                <a:spcPct val="70000"/>
              </a:lnSpc>
            </a:pPr>
            <a:r>
              <a:rPr lang="en-US" altLang="en-US" sz="3600" b="1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5-7 mm</a:t>
            </a:r>
          </a:p>
          <a:p>
            <a:pPr>
              <a:lnSpc>
                <a:spcPct val="70000"/>
              </a:lnSpc>
            </a:pPr>
            <a:endParaRPr lang="en-US" altLang="en-US" sz="3600" b="1">
              <a:solidFill>
                <a:srgbClr val="FF000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pPr>
              <a:lnSpc>
                <a:spcPct val="70000"/>
              </a:lnSpc>
            </a:pPr>
            <a:r>
              <a:rPr lang="en-US" altLang="en-US" sz="36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Retrotracheal space    (C5-C7) </a:t>
            </a:r>
          </a:p>
          <a:p>
            <a:pPr lvl="1">
              <a:lnSpc>
                <a:spcPct val="70000"/>
              </a:lnSpc>
            </a:pPr>
            <a:r>
              <a:rPr lang="en-US" altLang="en-US" sz="3600" b="1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14 mm (children)</a:t>
            </a:r>
          </a:p>
          <a:p>
            <a:pPr lvl="1">
              <a:lnSpc>
                <a:spcPct val="70000"/>
              </a:lnSpc>
            </a:pPr>
            <a:r>
              <a:rPr lang="en-US" altLang="en-US" sz="3600" b="1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22 mm (adults)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14625"/>
            <a:ext cx="3121025" cy="1478915"/>
          </a:xfrm>
        </p:spPr>
        <p:txBody>
          <a:bodyPr>
            <a:noAutofit/>
          </a:bodyPr>
          <a:lstStyle/>
          <a:p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AP C-spine Films</a:t>
            </a:r>
          </a:p>
        </p:txBody>
      </p:sp>
      <p:pic>
        <p:nvPicPr>
          <p:cNvPr id="70659" name="Picture 5" descr="ap view of c-spine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300888" y="1160211"/>
            <a:ext cx="3802063" cy="5257800"/>
          </a:xfr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9114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409815" y="2133600"/>
            <a:ext cx="4556125" cy="3742055"/>
          </a:xfrm>
        </p:spPr>
        <p:txBody>
          <a:bodyPr/>
          <a:lstStyle/>
          <a:p>
            <a:r>
              <a:rPr lang="en-US" altLang="en-US" sz="3600" b="1">
                <a:solidFill>
                  <a:srgbClr val="FB011F"/>
                </a:solidFill>
                <a:latin typeface="JasmineUPC" panose="02020603050405020304" charset="0"/>
                <a:cs typeface="JasmineUPC" panose="02020603050405020304" charset="0"/>
              </a:rPr>
              <a:t>Spinous processes </a:t>
            </a:r>
            <a:r>
              <a:rPr lang="en-US" altLang="en-US" sz="36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should line up </a:t>
            </a:r>
          </a:p>
          <a:p>
            <a:r>
              <a:rPr lang="en-US" altLang="en-US" sz="3600" b="1">
                <a:solidFill>
                  <a:srgbClr val="36E4FC"/>
                </a:solidFill>
                <a:latin typeface="JasmineUPC" panose="02020603050405020304" charset="0"/>
                <a:cs typeface="JasmineUPC" panose="02020603050405020304" charset="0"/>
              </a:rPr>
              <a:t>Disc space </a:t>
            </a:r>
            <a:r>
              <a:rPr lang="en-US" altLang="en-US" sz="36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should be uniform</a:t>
            </a:r>
            <a:endParaRPr lang="en-US" altLang="en-US" sz="3600" b="1">
              <a:latin typeface="JasmineUPC" panose="02020603050405020304" charset="0"/>
              <a:cs typeface="JasmineUPC" panose="02020603050405020304" charset="0"/>
            </a:endParaRPr>
          </a:p>
          <a:p>
            <a:r>
              <a:rPr lang="en-US" altLang="en-US" sz="3600" b="1">
                <a:solidFill>
                  <a:srgbClr val="1EF83D"/>
                </a:solidFill>
                <a:latin typeface="JasmineUPC" panose="02020603050405020304" charset="0"/>
                <a:cs typeface="JasmineUPC" panose="02020603050405020304" charset="0"/>
              </a:rPr>
              <a:t>Vertebral body </a:t>
            </a:r>
            <a:r>
              <a:rPr lang="en-US" altLang="en-US" sz="36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height should be uniform.  Check for oblique fractures.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5410" y="2152015"/>
            <a:ext cx="3285490" cy="1143000"/>
          </a:xfrm>
        </p:spPr>
        <p:txBody>
          <a:bodyPr>
            <a:noAutofit/>
          </a:bodyPr>
          <a:lstStyle/>
          <a:p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Open mouth view</a:t>
            </a:r>
          </a:p>
        </p:txBody>
      </p:sp>
      <p:pic>
        <p:nvPicPr>
          <p:cNvPr id="71683" name="Picture 5" descr="odontoid view labeled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211830" y="1117600"/>
            <a:ext cx="3928110" cy="5042535"/>
          </a:xfr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1299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979410" y="1758315"/>
            <a:ext cx="3619500" cy="413766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Adequacy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JasmineUPC" panose="02020603050405020304" charset="0"/>
                <a:cs typeface="JasmineUPC" panose="02020603050405020304" charset="0"/>
              </a:rPr>
              <a:t>: all of the dens and lateral borders of C1 &amp; C2</a:t>
            </a:r>
          </a:p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Alignment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JasmineUPC" panose="02020603050405020304" charset="0"/>
                <a:cs typeface="JasmineUPC" panose="02020603050405020304" charset="0"/>
              </a:rPr>
              <a:t>: lateral masses of C1 and C2</a:t>
            </a: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JasmineUPC" panose="02020603050405020304" charset="0"/>
              <a:cs typeface="JasmineUPC" panose="02020603050405020304" charset="0"/>
            </a:endParaRPr>
          </a:p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Bone</a:t>
            </a:r>
            <a:r>
              <a:rPr 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: Inspect dens for lucent fracture lines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32890" y="1067435"/>
            <a:ext cx="2787650" cy="1024255"/>
          </a:xfrm>
        </p:spPr>
        <p:txBody>
          <a:bodyPr/>
          <a:lstStyle/>
          <a:p>
            <a:pPr algn="ctr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CT Scan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840105" y="2294890"/>
            <a:ext cx="5553710" cy="399161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6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Thin cut CT scan should be used to evaluate abnormal, suspicious or poorly visualized areas on plain film</a:t>
            </a:r>
          </a:p>
          <a:p>
            <a:pPr>
              <a:lnSpc>
                <a:spcPct val="80000"/>
              </a:lnSpc>
            </a:pPr>
            <a:endParaRPr lang="en-US" altLang="en-US" sz="3600" b="1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36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The combination of plain film and directed CT scan provides a false negative rate of less than 0.1%</a:t>
            </a:r>
          </a:p>
        </p:txBody>
      </p:sp>
      <p:pic>
        <p:nvPicPr>
          <p:cNvPr id="88068" name="Picture 4" descr="imagesCA8W304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93610" y="1595755"/>
            <a:ext cx="4439920" cy="4318635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1650" y="848360"/>
            <a:ext cx="6084570" cy="1325880"/>
          </a:xfrm>
        </p:spPr>
        <p:txBody>
          <a:bodyPr/>
          <a:lstStyle/>
          <a:p>
            <a:pPr algn="ctr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MRI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xfrm>
            <a:off x="501650" y="2580640"/>
            <a:ext cx="5883275" cy="2545715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sz="40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Ideally all patients with  abnormal neurological examination should be evaluated with MRI scan</a:t>
            </a:r>
          </a:p>
        </p:txBody>
      </p:sp>
      <p:pic>
        <p:nvPicPr>
          <p:cNvPr id="116741" name="Picture 6" descr="imagesCA5D09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2605" y="1586865"/>
            <a:ext cx="4511040" cy="451294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219835"/>
            <a:ext cx="10515600" cy="786765"/>
          </a:xfrm>
        </p:spPr>
        <p:txBody>
          <a:bodyPr>
            <a:noAutofit/>
          </a:bodyPr>
          <a:lstStyle/>
          <a:p>
            <a:pPr algn="ctr"/>
            <a:r>
              <a:rPr lang="en-US" altLang="en-US" sz="6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Management of spinal cord injuries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1541145" y="2571750"/>
            <a:ext cx="9547225" cy="3433445"/>
          </a:xfrm>
        </p:spPr>
        <p:txBody>
          <a:bodyPr>
            <a:normAutofit lnSpcReduction="10000"/>
          </a:bodyPr>
          <a:lstStyle/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Primary Goal  : </a:t>
            </a: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Prevent secondary injury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Immobilization of the spine begins in the initial assessment</a:t>
            </a:r>
          </a:p>
          <a:p>
            <a:pPr marL="457200" lvl="1" indent="0"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Treat the spine as a long bone</a:t>
            </a:r>
          </a:p>
          <a:p>
            <a:pPr marL="457200" lvl="1" indent="0"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Secure joint above and below</a:t>
            </a:r>
          </a:p>
          <a:p>
            <a:pPr marL="457200" lvl="1" indent="0"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Caution with “partial” spine splinting</a:t>
            </a:r>
          </a:p>
          <a:p>
            <a:endParaRPr lang="en-US" altLang="en-US" sz="36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575310" y="764540"/>
            <a:ext cx="10515600" cy="1121410"/>
          </a:xfrm>
        </p:spPr>
        <p:txBody>
          <a:bodyPr/>
          <a:lstStyle/>
          <a:p>
            <a:pPr algn="ctr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Management of spinal cord injuries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496570" y="1885950"/>
            <a:ext cx="10806430" cy="4434840"/>
          </a:xfrm>
        </p:spPr>
        <p:txBody>
          <a:bodyPr>
            <a:noAutofit/>
          </a:bodyPr>
          <a:lstStyle/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Spinal motion restriction: immobilization devices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ABCs : </a:t>
            </a:r>
          </a:p>
          <a:p>
            <a:pPr marL="0" indent="0"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Increase FiO</a:t>
            </a:r>
            <a:r>
              <a:rPr lang="en-US" altLang="en-US" sz="3600" b="1" baseline="-25000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2  </a:t>
            </a:r>
            <a:r>
              <a:rPr lang="th-TH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</a:t>
            </a:r>
          </a:p>
          <a:p>
            <a:pPr marL="0" indent="0"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Assist ventilations as needed with c-spine control</a:t>
            </a:r>
          </a:p>
          <a:p>
            <a:pPr lvl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Indications for intubation : </a:t>
            </a:r>
          </a:p>
          <a:p>
            <a:pPr marL="457200" lvl="1" indent="0"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</a:t>
            </a:r>
            <a:r>
              <a:rPr lang="en-US" altLang="en-US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Acute respiratory failure               - </a:t>
            </a:r>
            <a:r>
              <a:rPr lang="th-TH" altLang="en-US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GCS &lt;9              </a:t>
            </a:r>
            <a:r>
              <a:rPr lang="th-TH" altLang="en-US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</a:t>
            </a:r>
            <a:r>
              <a:rPr lang="en-US" altLang="th-TH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</a:t>
            </a:r>
            <a:r>
              <a:rPr lang="th-TH" altLang="en-US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Increased RR with hypoxia          </a:t>
            </a:r>
          </a:p>
          <a:p>
            <a:pPr marL="457200" lvl="1" indent="0"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 PCO2 &gt; 50                              -  VC &lt; 10 mL/kg </a:t>
            </a:r>
          </a:p>
          <a:p>
            <a:pPr marL="457200" lvl="1" indent="0"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</a:t>
            </a: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IV Access &amp; fluids titrated to BP ~ 90-100 mmHg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4593" y="890643"/>
            <a:ext cx="10515600" cy="1325563"/>
          </a:xfrm>
        </p:spPr>
        <p:txBody>
          <a:bodyPr/>
          <a:lstStyle/>
          <a:p>
            <a:pPr algn="ctr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Management of spinal cord injuries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236980" y="2022475"/>
            <a:ext cx="9276080" cy="4587240"/>
          </a:xfrm>
        </p:spPr>
        <p:txBody>
          <a:bodyPr>
            <a:noAutofit/>
          </a:bodyPr>
          <a:lstStyle/>
          <a:p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Look for other injuries : “Life over Limb”</a:t>
            </a:r>
          </a:p>
          <a:p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Transport to appropriate SCI center once stabilized</a:t>
            </a:r>
          </a:p>
          <a:p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Consider high dose methylprednisolone</a:t>
            </a:r>
          </a:p>
          <a:p>
            <a:pPr lvl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Controversial as recent evidence questions benefit</a:t>
            </a:r>
          </a:p>
          <a:p>
            <a:pPr lvl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Must be started &lt; 8 hours of injury</a:t>
            </a:r>
          </a:p>
          <a:p>
            <a:pPr lvl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Do not use for penetrating trauma</a:t>
            </a:r>
          </a:p>
          <a:p>
            <a:pPr lvl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30 mg/kg bolus over 15 minute </a:t>
            </a:r>
          </a:p>
          <a:p>
            <a:pPr lvl="1"/>
            <a:r>
              <a:rPr lang="en-US" altLang="en-US" sz="36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After bolus: infusion 5.4mg/kg IV for 23 hours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70280" y="937895"/>
            <a:ext cx="901192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Open Fractures- Gustilo-Anderson Classification:</a:t>
            </a:r>
            <a:b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</a:br>
            <a:endParaRPr lang="en-US" altLang="en-US" sz="40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535430"/>
            <a:ext cx="11119485" cy="486791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Type I:</a:t>
            </a:r>
          </a:p>
          <a:p>
            <a:pPr lvl="1" eaLnBrk="1" hangingPunct="1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Small wound (&lt;1cm), usually clean, no soft tissue damage and no skin crushing (i.e. a low energy fracture)</a:t>
            </a:r>
          </a:p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Type II:</a:t>
            </a:r>
          </a:p>
          <a:p>
            <a:pPr lvl="1" eaLnBrk="1" hangingPunct="1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Moderate wound (&gt;1cm), minimal soft tissue damage or loss, may have comminution of fracture (i.e. a low-moderate energy fracture)</a:t>
            </a:r>
          </a:p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Type III:</a:t>
            </a:r>
          </a:p>
          <a:p>
            <a:pPr lvl="1" eaLnBrk="1" hangingPunct="1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Severe skin wound, extensive soft tissue damage (i.e. high energy fracture)</a:t>
            </a:r>
          </a:p>
          <a:p>
            <a:pPr lvl="1" eaLnBrk="1" hangingPunct="1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Three grades: A – adequate soft tissue coverage, B – fracture cover not possible without local/distant flaps, C – arterial injury that needs to be repaired.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>
          <a:xfrm>
            <a:off x="606972" y="870743"/>
            <a:ext cx="10515600" cy="1325563"/>
          </a:xfrm>
        </p:spPr>
        <p:txBody>
          <a:bodyPr/>
          <a:lstStyle/>
          <a:p>
            <a:pPr algn="ctr"/>
            <a:r>
              <a:rPr lang="en-US" altLang="en-US" sz="54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Principle of treatment</a:t>
            </a:r>
          </a:p>
        </p:txBody>
      </p:sp>
      <p:sp>
        <p:nvSpPr>
          <p:cNvPr id="98307" name="Content Placeholder 2"/>
          <p:cNvSpPr>
            <a:spLocks noGrp="1"/>
          </p:cNvSpPr>
          <p:nvPr>
            <p:ph idx="1"/>
          </p:nvPr>
        </p:nvSpPr>
        <p:spPr>
          <a:xfrm>
            <a:off x="607060" y="2196465"/>
            <a:ext cx="10727690" cy="3872230"/>
          </a:xfrm>
        </p:spPr>
        <p:txBody>
          <a:bodyPr>
            <a:noAutofit/>
          </a:bodyPr>
          <a:lstStyle/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Spinal alignment</a:t>
            </a:r>
          </a:p>
          <a:p>
            <a:pPr lvl="1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deformity/subluxation/dislocation </a:t>
            </a: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  <a:sym typeface="Wingdings" panose="05000000000000000000" pitchFamily="2" charset="2"/>
              </a:rPr>
              <a:t> reduction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Spinal column stability</a:t>
            </a:r>
          </a:p>
          <a:p>
            <a:pPr lvl="1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unstable </a:t>
            </a: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  <a:sym typeface="Wingdings" panose="05000000000000000000" pitchFamily="2" charset="2"/>
              </a:rPr>
              <a:t> stabilization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Neurological status</a:t>
            </a:r>
          </a:p>
          <a:p>
            <a:pPr lvl="1"/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neurological deficit </a:t>
            </a: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  <a:sym typeface="Wingdings" panose="05000000000000000000" pitchFamily="2" charset="2"/>
              </a:rPr>
              <a:t> decompression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>
          <a:xfrm>
            <a:off x="638810" y="743585"/>
            <a:ext cx="9255125" cy="1325880"/>
          </a:xfrm>
        </p:spPr>
        <p:txBody>
          <a:bodyPr/>
          <a:lstStyle/>
          <a:p>
            <a:pPr algn="ctr" eaLnBrk="1" hangingPunct="1"/>
            <a:r>
              <a:rPr lang="en-US" altLang="en-US" sz="54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Cauda Equina Syndrome</a:t>
            </a:r>
          </a:p>
        </p:txBody>
      </p:sp>
      <p:sp>
        <p:nvSpPr>
          <p:cNvPr id="99331" name="Content Placeholder 2"/>
          <p:cNvSpPr>
            <a:spLocks noGrp="1"/>
          </p:cNvSpPr>
          <p:nvPr>
            <p:ph idx="1"/>
          </p:nvPr>
        </p:nvSpPr>
        <p:spPr>
          <a:xfrm>
            <a:off x="412115" y="2489835"/>
            <a:ext cx="6732270" cy="382397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Compression of lumbosacral nerve roots below conus medullaris secondary to large central herniated disc/extrinsic mass/infection/trauma</a:t>
            </a:r>
          </a:p>
          <a:p>
            <a:pPr eaLnBrk="1" hangingPunct="1"/>
            <a:endParaRPr lang="en-US" altLang="en-US" sz="40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  <p:pic>
        <p:nvPicPr>
          <p:cNvPr id="99332" name="Picture 7" descr="http://www.londonspine.co.uk/wp-content/uploads/2009/08/cauda-equ-disc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260" y="1573530"/>
            <a:ext cx="3843655" cy="489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5" descr="http://www.jaaos.org/content/16/8/471/F3.mediu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60" y="1347470"/>
            <a:ext cx="2783840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itle 1"/>
          <p:cNvSpPr>
            <a:spLocks noGrp="1"/>
          </p:cNvSpPr>
          <p:nvPr>
            <p:ph type="title"/>
          </p:nvPr>
        </p:nvSpPr>
        <p:spPr>
          <a:xfrm>
            <a:off x="722586" y="1248103"/>
            <a:ext cx="77724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54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Clinical Features</a:t>
            </a:r>
            <a:br>
              <a:rPr lang="en-US" altLang="en-US" sz="5400" b="1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</a:br>
            <a:endParaRPr lang="en-US" altLang="en-US" sz="5400" b="1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  <p:sp>
        <p:nvSpPr>
          <p:cNvPr id="100356" name="Content Placeholder 2"/>
          <p:cNvSpPr>
            <a:spLocks noGrp="1"/>
          </p:cNvSpPr>
          <p:nvPr>
            <p:ph idx="1"/>
          </p:nvPr>
        </p:nvSpPr>
        <p:spPr>
          <a:xfrm>
            <a:off x="247015" y="2286635"/>
            <a:ext cx="8376285" cy="4496435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Motor (LMN signs)</a:t>
            </a:r>
            <a:b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</a:b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weakness/paraparesis in multiple root distribution</a:t>
            </a:r>
            <a:b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</a:b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reduced deep tendon reflexes (knee and ankle)</a:t>
            </a:r>
            <a:b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</a:b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sphincter disturbance (urinary retention and fecal incontinence due to loss of anal sphincter tone)</a:t>
            </a:r>
          </a:p>
          <a:p>
            <a:pPr marL="0" indent="0" eaLnBrk="1" hangingPunct="1"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Sensory</a:t>
            </a:r>
            <a:b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</a:b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saddle anesthesia (most common sensory deficit)</a:t>
            </a:r>
            <a:b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</a:b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pain in back radiating to legs, crossed straight leg test</a:t>
            </a:r>
            <a:b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</a:br>
            <a: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- bilateral sensory loss or pain : involving multiple dermatomes</a:t>
            </a:r>
            <a:br>
              <a:rPr lang="en-US" altLang="en-US" sz="32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</a:br>
            <a:endParaRPr lang="en-US" altLang="en-US" sz="32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  <a:p>
            <a:pPr eaLnBrk="1" hangingPunct="1"/>
            <a:endParaRPr lang="en-US" altLang="en-US" sz="32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869731" y="1111469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6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Management</a:t>
            </a:r>
          </a:p>
        </p:txBody>
      </p:sp>
      <p:sp>
        <p:nvSpPr>
          <p:cNvPr id="101379" name="Content Placeholder 2"/>
          <p:cNvSpPr>
            <a:spLocks noGrp="1"/>
          </p:cNvSpPr>
          <p:nvPr>
            <p:ph idx="1"/>
          </p:nvPr>
        </p:nvSpPr>
        <p:spPr>
          <a:xfrm>
            <a:off x="1145540" y="2560320"/>
            <a:ext cx="10514965" cy="282130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JasmineUPC" panose="02020603050405020304" charset="0"/>
                <a:cs typeface="JasmineUPC" panose="02020603050405020304" charset="0"/>
              </a:rPr>
              <a:t>Surgical emergency</a:t>
            </a:r>
            <a:r>
              <a:rPr lang="en-US" altLang="en-US" sz="48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:  requires urgent investigation and decompression </a:t>
            </a:r>
            <a:r>
              <a:rPr lang="en-US" altLang="en-US" sz="40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JasmineUPC" panose="02020603050405020304" charset="0"/>
                <a:cs typeface="JasmineUPC" panose="02020603050405020304" charset="0"/>
              </a:rPr>
              <a:t>(&lt;48 </a:t>
            </a:r>
            <a:r>
              <a:rPr lang="en-US" altLang="en-US" sz="4000" b="1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JasmineUPC" panose="02020603050405020304" charset="0"/>
                <a:cs typeface="JasmineUPC" panose="02020603050405020304" charset="0"/>
              </a:rPr>
              <a:t>hrs</a:t>
            </a:r>
            <a:r>
              <a:rPr lang="en-US" altLang="en-US" sz="40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JasmineUPC" panose="02020603050405020304" charset="0"/>
                <a:cs typeface="JasmineUPC" panose="02020603050405020304" charset="0"/>
              </a:rPr>
              <a:t>)</a:t>
            </a:r>
            <a:r>
              <a:rPr lang="en-US" altLang="en-US" sz="4000" b="1" dirty="0">
                <a:solidFill>
                  <a:srgbClr val="002060"/>
                </a:solidFill>
                <a:latin typeface="JasmineUPC" panose="02020603050405020304" charset="0"/>
                <a:cs typeface="JasmineUPC" panose="02020603050405020304" charset="0"/>
              </a:rPr>
              <a:t> to preserve bowel and bladder function</a:t>
            </a:r>
          </a:p>
          <a:p>
            <a:pPr eaLnBrk="1" hangingPunct="1"/>
            <a:endParaRPr lang="en-US" altLang="en-US" sz="4000" b="1" dirty="0">
              <a:solidFill>
                <a:srgbClr val="002060"/>
              </a:solidFill>
              <a:latin typeface="JasmineUPC" panose="02020603050405020304" charset="0"/>
              <a:cs typeface="JasmineUPC" panose="02020603050405020304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4">
            <a:extLst>
              <a:ext uri="{FF2B5EF4-FFF2-40B4-BE49-F238E27FC236}">
                <a16:creationId xmlns:a16="http://schemas.microsoft.com/office/drawing/2014/main" id="{C773D313-37DA-6E6C-AA70-1419D1C0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346B5D6-5D76-986C-7618-A321AA9CA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Venous Thromboembolic Event</a:t>
            </a:r>
          </a:p>
        </p:txBody>
      </p:sp>
    </p:spTree>
    <p:extLst>
      <p:ext uri="{BB962C8B-B14F-4D97-AF65-F5344CB8AC3E}">
        <p14:creationId xmlns:p14="http://schemas.microsoft.com/office/powerpoint/2010/main" val="411485950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B0E53E4-6F59-1E6A-FF74-8F9A5B1B8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FFAD03B-9036-11A7-5B6A-02DA49965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99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Venous </a:t>
            </a:r>
            <a:r>
              <a:rPr lang="en-US" dirty="0" err="1"/>
              <a:t>throboembolism</a:t>
            </a:r>
            <a:r>
              <a:rPr lang="en-US" dirty="0"/>
              <a:t> (VTE) spectrum</a:t>
            </a:r>
          </a:p>
          <a:p>
            <a:r>
              <a:rPr lang="en-US" dirty="0"/>
              <a:t>Deep vein thrombosis (DVT)</a:t>
            </a:r>
          </a:p>
          <a:p>
            <a:r>
              <a:rPr lang="en-US" dirty="0"/>
              <a:t>Asymptomatic (~80%) / Symptomatic </a:t>
            </a:r>
          </a:p>
          <a:p>
            <a:r>
              <a:rPr lang="en-US" dirty="0" err="1"/>
              <a:t>Postthrombotic</a:t>
            </a:r>
            <a:r>
              <a:rPr lang="en-US" dirty="0"/>
              <a:t> syndrome (PTS)</a:t>
            </a:r>
          </a:p>
          <a:p>
            <a:r>
              <a:rPr lang="en-US" dirty="0"/>
              <a:t>Pulmonary embolism (PE)	</a:t>
            </a:r>
          </a:p>
          <a:p>
            <a:r>
              <a:rPr lang="en-US" dirty="0"/>
              <a:t>Nonfatal / Fatal </a:t>
            </a:r>
          </a:p>
          <a:p>
            <a:r>
              <a:rPr lang="en-US" dirty="0"/>
              <a:t>Arthroplasty of hip and knee </a:t>
            </a:r>
          </a:p>
          <a:p>
            <a:r>
              <a:rPr lang="en-US" dirty="0"/>
              <a:t>High risk of VTE</a:t>
            </a:r>
          </a:p>
          <a:p>
            <a:r>
              <a:rPr lang="en-US" dirty="0"/>
              <a:t>Can cause morbidity/mortality</a:t>
            </a:r>
          </a:p>
          <a:p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B903DD1-97FD-B1A3-5D51-BF37A3F0A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144" y="848597"/>
            <a:ext cx="3517697" cy="53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100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088A981-3D77-3E32-68B3-2F25F8C76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4661DA41-16D0-E879-0853-DD4F8100C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2018" y="1825625"/>
            <a:ext cx="7587964" cy="4351338"/>
          </a:xfrm>
        </p:spPr>
      </p:pic>
    </p:spTree>
    <p:extLst>
      <p:ext uri="{BB962C8B-B14F-4D97-AF65-F5344CB8AC3E}">
        <p14:creationId xmlns:p14="http://schemas.microsoft.com/office/powerpoint/2010/main" val="10143956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8C6E14C-DF21-DE31-6730-80521F631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78861D02-787B-A5B0-48C6-F4CFD5025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1678" y="1825625"/>
            <a:ext cx="744864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1681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6269FA4-09C8-7CDE-03C0-E03FC5CC1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F2911F3B-A466-63EA-5FAA-4699D2510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603" y="2696637"/>
            <a:ext cx="9144793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9501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E9ED5B9-2033-DA69-66DC-62AE510FB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/>
            </a:br>
            <a:br>
              <a:rPr lang="en-US" b="1" dirty="0"/>
            </a:br>
            <a:r>
              <a:rPr lang="en-US" b="1" dirty="0"/>
              <a:t>Risk factors for VTE</a:t>
            </a:r>
            <a:br>
              <a:rPr lang="en-US" dirty="0"/>
            </a:br>
            <a:endParaRPr lang="en-US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A1DF934-3D8F-A4E2-86E9-C552A61E9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3C3C9C5-9EAE-024A-7930-A1C1D4FD0B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0" t="12499" r="2774" b="13814"/>
          <a:stretch/>
        </p:blipFill>
        <p:spPr>
          <a:xfrm>
            <a:off x="1417812" y="2050274"/>
            <a:ext cx="9062206" cy="390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55893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ธีม1</Template>
  <TotalTime>45</TotalTime>
  <Words>3978</Words>
  <Application>Microsoft Office PowerPoint</Application>
  <PresentationFormat>แบบจอกว้าง</PresentationFormat>
  <Paragraphs>780</Paragraphs>
  <Slides>149</Slides>
  <Notes>53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149</vt:i4>
      </vt:variant>
    </vt:vector>
  </HeadingPairs>
  <TitlesOfParts>
    <vt:vector size="164" baseType="lpstr">
      <vt:lpstr>Arial</vt:lpstr>
      <vt:lpstr>Arial Black</vt:lpstr>
      <vt:lpstr>Arial Rounded MT Bold</vt:lpstr>
      <vt:lpstr>Arial Unicode MS</vt:lpstr>
      <vt:lpstr>BritannicEFBold</vt:lpstr>
      <vt:lpstr>Calibri</vt:lpstr>
      <vt:lpstr>Calibri Light</vt:lpstr>
      <vt:lpstr>Cambria</vt:lpstr>
      <vt:lpstr>Helvetica</vt:lpstr>
      <vt:lpstr>Helvetica Neue</vt:lpstr>
      <vt:lpstr>JasmineUPC</vt:lpstr>
      <vt:lpstr>Times New Roman</vt:lpstr>
      <vt:lpstr>Wingdings</vt:lpstr>
      <vt:lpstr>Wingdings 2</vt:lpstr>
      <vt:lpstr>ธีม1</vt:lpstr>
      <vt:lpstr>MANAGEMENT IN ORTHOPEADIC EMERGENCY CONDITIONS</vt:lpstr>
      <vt:lpstr>First do no harm </vt:lpstr>
      <vt:lpstr>งานนำเสนอ PowerPoint</vt:lpstr>
      <vt:lpstr>  References </vt:lpstr>
      <vt:lpstr>Orthopaedic Emergencies</vt:lpstr>
      <vt:lpstr>Open fractures</vt:lpstr>
      <vt:lpstr> Open fracture</vt:lpstr>
      <vt:lpstr>ATLS protocal</vt:lpstr>
      <vt:lpstr>Open Fractures- Gustilo-Anderson Classification: </vt:lpstr>
      <vt:lpstr>Open Fractures- Management</vt:lpstr>
      <vt:lpstr>Complications</vt:lpstr>
      <vt:lpstr>งานนำเสนอ PowerPoint</vt:lpstr>
      <vt:lpstr>งานนำเสนอ PowerPoint</vt:lpstr>
      <vt:lpstr> Pelvic Fracture</vt:lpstr>
      <vt:lpstr>งานนำเสนอ PowerPoint</vt:lpstr>
      <vt:lpstr>Acute Compartment Syndrome</vt:lpstr>
      <vt:lpstr>Etiology</vt:lpstr>
      <vt:lpstr>Findings</vt:lpstr>
      <vt:lpstr>Management</vt:lpstr>
      <vt:lpstr>Complication</vt:lpstr>
      <vt:lpstr>งานนำเสนอ PowerPoint</vt:lpstr>
      <vt:lpstr>             Dislocations</vt:lpstr>
      <vt:lpstr>Shoulder Dislocation</vt:lpstr>
      <vt:lpstr>        Dislocation- Knee</vt:lpstr>
      <vt:lpstr>Dislocation- Hip</vt:lpstr>
      <vt:lpstr>งานนำเสนอ PowerPoint</vt:lpstr>
      <vt:lpstr>Neurovascular Injuries</vt:lpstr>
      <vt:lpstr>Neurovascular Injuries - Etiology</vt:lpstr>
      <vt:lpstr>Common vascular injuries </vt:lpstr>
      <vt:lpstr>Clinical Features &amp; Management</vt:lpstr>
      <vt:lpstr>งานนำเสนอ PowerPoint</vt:lpstr>
      <vt:lpstr>Common nerve injuries </vt:lpstr>
      <vt:lpstr>Clinical Features and management</vt:lpstr>
      <vt:lpstr>งานนำเสนอ PowerPoint</vt:lpstr>
      <vt:lpstr>Septic Joint/Septic Arthritis</vt:lpstr>
      <vt:lpstr>Etiology</vt:lpstr>
      <vt:lpstr>Location</vt:lpstr>
      <vt:lpstr>Risk Factors</vt:lpstr>
      <vt:lpstr>Signs and Symptoms</vt:lpstr>
      <vt:lpstr>      Treatment</vt:lpstr>
      <vt:lpstr>Complications</vt:lpstr>
      <vt:lpstr>งานนำเสนอ PowerPoint</vt:lpstr>
      <vt:lpstr>Outline</vt:lpstr>
      <vt:lpstr>Goal of spine trauma care</vt:lpstr>
      <vt:lpstr>Goal of spine trauma care</vt:lpstr>
      <vt:lpstr>Suspected Spinal Injury</vt:lpstr>
      <vt:lpstr>Pre-hospital management</vt:lpstr>
      <vt:lpstr>งานนำเสนอ PowerPoint</vt:lpstr>
      <vt:lpstr>Pre-hospital management </vt:lpstr>
      <vt:lpstr>Cervical spine immobilization</vt:lpstr>
      <vt:lpstr>Philadelphia hard collar</vt:lpstr>
      <vt:lpstr>      Transportation of spinal cord-injured patients</vt:lpstr>
      <vt:lpstr>Clinical assessment</vt:lpstr>
      <vt:lpstr>Physical examination</vt:lpstr>
      <vt:lpstr>Is the patient awake or “unexaminable”?</vt:lpstr>
      <vt:lpstr>งานนำเสนอ PowerPoint</vt:lpstr>
      <vt:lpstr>Physical examination</vt:lpstr>
      <vt:lpstr>Neurogenic Shock</vt:lpstr>
      <vt:lpstr>งานนำเสนอ PowerPoint</vt:lpstr>
      <vt:lpstr>Neurologic assessment</vt:lpstr>
      <vt:lpstr>งานนำเสนอ PowerPoint</vt:lpstr>
      <vt:lpstr>งานนำเสนอ PowerPoint</vt:lpstr>
      <vt:lpstr>Incomplete cord injury</vt:lpstr>
      <vt:lpstr>Anterior cord syndrome</vt:lpstr>
      <vt:lpstr>Brown-Sequard syndrome</vt:lpstr>
      <vt:lpstr>Central cord syndrome</vt:lpstr>
      <vt:lpstr>Radiographic imaging</vt:lpstr>
      <vt:lpstr>NEXUS</vt:lpstr>
      <vt:lpstr>NEXUS</vt:lpstr>
      <vt:lpstr>The Canadian C-spine Rule for alert and stable trauma patients where cervical spine injury is a concern.</vt:lpstr>
      <vt:lpstr>งานนำเสนอ PowerPoint</vt:lpstr>
      <vt:lpstr>National Emergency X Radiography Utilization Study (NEXUS)</vt:lpstr>
      <vt:lpstr>Clearance of Cervical Spine Injury in Conscious, Symptomatic Patients</vt:lpstr>
      <vt:lpstr>Cervical Spine Imaging Options</vt:lpstr>
      <vt:lpstr>Radiolographic evaluation</vt:lpstr>
      <vt:lpstr>Adequacy</vt:lpstr>
      <vt:lpstr>Swimmer’s view</vt:lpstr>
      <vt:lpstr>Alignment</vt:lpstr>
      <vt:lpstr>Lateral Cervical Spine X-Ray</vt:lpstr>
      <vt:lpstr>Bones</vt:lpstr>
      <vt:lpstr>Disc</vt:lpstr>
      <vt:lpstr>Soft tissue</vt:lpstr>
      <vt:lpstr>AP C-spine Films</vt:lpstr>
      <vt:lpstr>Open mouth view</vt:lpstr>
      <vt:lpstr>CT Scan</vt:lpstr>
      <vt:lpstr>MRI</vt:lpstr>
      <vt:lpstr>Management of spinal cord injuries</vt:lpstr>
      <vt:lpstr>Management of spinal cord injuries</vt:lpstr>
      <vt:lpstr>Management of spinal cord injuries</vt:lpstr>
      <vt:lpstr>Principle of treatment</vt:lpstr>
      <vt:lpstr>Cauda Equina Syndrome</vt:lpstr>
      <vt:lpstr>Clinical Features </vt:lpstr>
      <vt:lpstr>Management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 Risk factors for VTE </vt:lpstr>
      <vt:lpstr>  Clinical Presentation of DVT </vt:lpstr>
      <vt:lpstr> Clinical presentation of PE</vt:lpstr>
      <vt:lpstr>งานนำเสนอ PowerPoint</vt:lpstr>
      <vt:lpstr>How to prevent venous thromboembolic event?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Hip Fracture Fast Tract </vt:lpstr>
      <vt:lpstr>สาเหตุที่พบได้บ่อยในประเทศไทย</vt:lpstr>
      <vt:lpstr>Effect of hip fracture</vt:lpstr>
      <vt:lpstr>Diagnosis</vt:lpstr>
      <vt:lpstr>Deformity</vt:lpstr>
      <vt:lpstr>Femoral neck fracture</vt:lpstr>
      <vt:lpstr>Intertrochanteric fracture</vt:lpstr>
      <vt:lpstr>Management</vt:lpstr>
      <vt:lpstr>Definitive treatment</vt:lpstr>
      <vt:lpstr>Internal fixation:  Multiple screws fixation</vt:lpstr>
      <vt:lpstr>Internal fixation:  Dynamic hip screws</vt:lpstr>
      <vt:lpstr>Internal fixation: Cephalomedullary nail</vt:lpstr>
      <vt:lpstr>Hemiarthroplasty</vt:lpstr>
      <vt:lpstr>Total hip replacement</vt:lpstr>
      <vt:lpstr>Role of rehabilitation  in peri-operative period</vt:lpstr>
      <vt:lpstr>Pre-operative rehabilitation</vt:lpstr>
      <vt:lpstr>Post-operative rehabilitation</vt:lpstr>
      <vt:lpstr>Post-operative rehabilitation</vt:lpstr>
      <vt:lpstr>Weight bearing protocol</vt:lpstr>
      <vt:lpstr>Fracture Liaison Service</vt:lpstr>
      <vt:lpstr>งานนำเสนอ PowerPoint</vt:lpstr>
      <vt:lpstr>Capture the fracture implementation guide</vt:lpstr>
      <vt:lpstr>Capture the fracture</vt:lpstr>
      <vt:lpstr>งานนำเสนอ PowerPoint</vt:lpstr>
      <vt:lpstr>Fracture Liaison Team</vt:lpstr>
      <vt:lpstr>งานนำเสนอ PowerPoint</vt:lpstr>
      <vt:lpstr>งานนำเสนอ PowerPoint</vt:lpstr>
      <vt:lpstr>At ER</vt:lpstr>
      <vt:lpstr>งานนำเสนอ PowerPoint</vt:lpstr>
      <vt:lpstr> Consultation</vt:lpstr>
      <vt:lpstr>งานนำเสนอ PowerPoint</vt:lpstr>
      <vt:lpstr>งานนำเสนอ PowerPoint</vt:lpstr>
      <vt:lpstr>Preop Order</vt:lpstr>
      <vt:lpstr>แก้ไข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IN ORTHOPEADIC CONDITIONS</dc:title>
  <dc:creator>Warodom Limsricharoen</dc:creator>
  <cp:lastModifiedBy>Warodom Limsricharoen</cp:lastModifiedBy>
  <cp:revision>41</cp:revision>
  <dcterms:created xsi:type="dcterms:W3CDTF">2023-04-08T03:42:00Z</dcterms:created>
  <dcterms:modified xsi:type="dcterms:W3CDTF">2023-05-11T16:27:08Z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AA6358A1AF8F4B1A82F1C02296946A54</vt:lpwstr>
  </property>
  <property fmtid="{D5CDD505-2E9C-101B-9397-08002B2CF9AE}" pid="3" name="KSOProductBuildVer">
    <vt:lpwstr>1033-11.2.0.11516</vt:lpwstr>
  </property>
</Properties>
</file>