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4" r:id="rId3"/>
    <p:sldId id="1134" r:id="rId4"/>
    <p:sldId id="1136" r:id="rId5"/>
    <p:sldId id="1137" r:id="rId6"/>
    <p:sldId id="1138" r:id="rId7"/>
    <p:sldId id="282" r:id="rId8"/>
    <p:sldId id="273" r:id="rId9"/>
    <p:sldId id="261" r:id="rId10"/>
    <p:sldId id="262" r:id="rId11"/>
    <p:sldId id="275" r:id="rId12"/>
    <p:sldId id="263" r:id="rId13"/>
    <p:sldId id="264" r:id="rId14"/>
    <p:sldId id="265" r:id="rId15"/>
    <p:sldId id="266" r:id="rId16"/>
    <p:sldId id="267" r:id="rId17"/>
    <p:sldId id="276" r:id="rId18"/>
    <p:sldId id="268" r:id="rId19"/>
    <p:sldId id="269" r:id="rId20"/>
    <p:sldId id="270" r:id="rId21"/>
    <p:sldId id="271" r:id="rId22"/>
    <p:sldId id="278" r:id="rId23"/>
    <p:sldId id="277" r:id="rId24"/>
    <p:sldId id="279" r:id="rId25"/>
    <p:sldId id="280" r:id="rId26"/>
    <p:sldId id="1139" r:id="rId27"/>
    <p:sldId id="1152" r:id="rId28"/>
    <p:sldId id="1153" r:id="rId29"/>
    <p:sldId id="1156" r:id="rId3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1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8778E-DAD6-4FC0-922F-8BBC5A06E3B3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34038-C12C-47FA-9EAA-128E7769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7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D5291-E1C1-421A-B1E4-71479DD88D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1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D5291-E1C1-421A-B1E4-71479DD88D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1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D5291-E1C1-421A-B1E4-71479DD88D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9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D5291-E1C1-421A-B1E4-71479DD88D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59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34038-C12C-47FA-9EAA-128E776946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26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34038-C12C-47FA-9EAA-128E776946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4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D279-B0F2-4C02-BA8D-84B0E511B8E4}" type="datetimeFigureOut">
              <a:rPr lang="th-TH" smtClean="0"/>
              <a:t>06/05/66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0761-7AA0-4D70-A4E4-06425F044D5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D279-B0F2-4C02-BA8D-84B0E511B8E4}" type="datetimeFigureOut">
              <a:rPr lang="th-TH" smtClean="0"/>
              <a:t>06/05/66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0761-7AA0-4D70-A4E4-06425F044D5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D279-B0F2-4C02-BA8D-84B0E511B8E4}" type="datetimeFigureOut">
              <a:rPr lang="th-TH" smtClean="0"/>
              <a:t>06/05/66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0761-7AA0-4D70-A4E4-06425F044D5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D279-B0F2-4C02-BA8D-84B0E511B8E4}" type="datetimeFigureOut">
              <a:rPr lang="th-TH" smtClean="0"/>
              <a:t>06/05/66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0761-7AA0-4D70-A4E4-06425F044D5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D279-B0F2-4C02-BA8D-84B0E511B8E4}" type="datetimeFigureOut">
              <a:rPr lang="th-TH" smtClean="0"/>
              <a:t>06/05/66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0761-7AA0-4D70-A4E4-06425F044D5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D279-B0F2-4C02-BA8D-84B0E511B8E4}" type="datetimeFigureOut">
              <a:rPr lang="th-TH" smtClean="0"/>
              <a:t>06/05/66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0761-7AA0-4D70-A4E4-06425F044D5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D279-B0F2-4C02-BA8D-84B0E511B8E4}" type="datetimeFigureOut">
              <a:rPr lang="th-TH" smtClean="0"/>
              <a:t>06/05/66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0761-7AA0-4D70-A4E4-06425F044D5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D279-B0F2-4C02-BA8D-84B0E511B8E4}" type="datetimeFigureOut">
              <a:rPr lang="th-TH" smtClean="0"/>
              <a:t>06/05/66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0761-7AA0-4D70-A4E4-06425F044D5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D279-B0F2-4C02-BA8D-84B0E511B8E4}" type="datetimeFigureOut">
              <a:rPr lang="th-TH" smtClean="0"/>
              <a:t>06/05/66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0761-7AA0-4D70-A4E4-06425F044D5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D279-B0F2-4C02-BA8D-84B0E511B8E4}" type="datetimeFigureOut">
              <a:rPr lang="th-TH" smtClean="0"/>
              <a:t>06/05/66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0761-7AA0-4D70-A4E4-06425F044D5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D279-B0F2-4C02-BA8D-84B0E511B8E4}" type="datetimeFigureOut">
              <a:rPr lang="th-TH" smtClean="0"/>
              <a:t>06/05/66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0761-7AA0-4D70-A4E4-06425F044D5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DD279-B0F2-4C02-BA8D-84B0E511B8E4}" type="datetimeFigureOut">
              <a:rPr lang="th-TH" smtClean="0"/>
              <a:t>06/05/66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30761-7AA0-4D70-A4E4-06425F044D5D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latin typeface="2005_iannnnnGMO" pitchFamily="2" charset="0"/>
                <a:cs typeface="2005_iannnnnGMO" pitchFamily="2" charset="0"/>
              </a:rPr>
              <a:t>Hyperglycemia/DM in IPD</a:t>
            </a:r>
            <a:br>
              <a:rPr lang="en-US" sz="4800" dirty="0">
                <a:latin typeface="2005_iannnnnGMO" pitchFamily="2" charset="0"/>
                <a:cs typeface="2005_iannnnnGMO" pitchFamily="2" charset="0"/>
              </a:rPr>
            </a:br>
            <a:r>
              <a:rPr lang="en-US" sz="4800" dirty="0">
                <a:latin typeface="2005_iannnnnGMO" pitchFamily="2" charset="0"/>
                <a:cs typeface="2005_iannnnnGMO" pitchFamily="2" charset="0"/>
              </a:rPr>
              <a:t>Thyroid disease </a:t>
            </a:r>
            <a:endParaRPr lang="th-TH" dirty="0">
              <a:latin typeface="2005_iannnnnGMO" pitchFamily="2" charset="0"/>
              <a:cs typeface="2005_iannnnnGMO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77F21-05A7-48A6-B6CC-6D19AACCA1DF}"/>
              </a:ext>
            </a:extLst>
          </p:cNvPr>
          <p:cNvSpPr txBox="1"/>
          <p:nvPr/>
        </p:nvSpPr>
        <p:spPr>
          <a:xfrm>
            <a:off x="3320980" y="450912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16-05-2023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0A3EDC4-E0EC-4792-93A4-4D65E4625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7578" t="24375" r="48656" b="51924"/>
          <a:stretch/>
        </p:blipFill>
        <p:spPr bwMode="auto">
          <a:xfrm>
            <a:off x="755576" y="764704"/>
            <a:ext cx="771514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9599E86-3542-4D14-AFF2-794C383C5F96}"/>
              </a:ext>
            </a:extLst>
          </p:cNvPr>
          <p:cNvGrpSpPr/>
          <p:nvPr/>
        </p:nvGrpSpPr>
        <p:grpSpPr>
          <a:xfrm>
            <a:off x="982307" y="5079402"/>
            <a:ext cx="7152434" cy="1504510"/>
            <a:chOff x="1476077" y="4988699"/>
            <a:chExt cx="6016652" cy="1104597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A39FA5A8-F665-4C4E-A397-484E172305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/>
            <a:srcRect l="51596" t="44373" r="18568" b="49956"/>
            <a:stretch/>
          </p:blipFill>
          <p:spPr bwMode="auto">
            <a:xfrm>
              <a:off x="1476077" y="4988699"/>
              <a:ext cx="5726179" cy="723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0F81DF32-6420-4AEA-A432-4D2EE021B8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/>
            <a:srcRect l="17577" t="48674" r="51987" b="46832"/>
            <a:stretch/>
          </p:blipFill>
          <p:spPr bwMode="auto">
            <a:xfrm>
              <a:off x="1651271" y="5519879"/>
              <a:ext cx="5841458" cy="573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AEBCC36-2A78-436E-B5CB-631ACEFAD168}"/>
              </a:ext>
            </a:extLst>
          </p:cNvPr>
          <p:cNvSpPr txBox="1"/>
          <p:nvPr/>
        </p:nvSpPr>
        <p:spPr>
          <a:xfrm>
            <a:off x="7054621" y="5020833"/>
            <a:ext cx="1080120" cy="539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D61BA97-F98A-4807-8CD8-CB0D6986A0B3}"/>
              </a:ext>
            </a:extLst>
          </p:cNvPr>
          <p:cNvSpPr/>
          <p:nvPr/>
        </p:nvSpPr>
        <p:spPr>
          <a:xfrm>
            <a:off x="4319972" y="4600006"/>
            <a:ext cx="504056" cy="499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/>
          <a:srcRect l="17578" t="54152" r="17968" b="19375"/>
          <a:stretch/>
        </p:blipFill>
        <p:spPr bwMode="auto">
          <a:xfrm>
            <a:off x="-35496" y="3933056"/>
            <a:ext cx="9144000" cy="235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0A3EDC4-E0EC-4792-93A4-4D65E4625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7578" t="24375" r="17968" b="47562"/>
          <a:stretch/>
        </p:blipFill>
        <p:spPr bwMode="auto">
          <a:xfrm>
            <a:off x="-35496" y="404664"/>
            <a:ext cx="9144000" cy="24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246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1719" t="35625" r="40234" b="31562"/>
          <a:stretch>
            <a:fillRect/>
          </a:stretch>
        </p:blipFill>
        <p:spPr bwMode="auto">
          <a:xfrm>
            <a:off x="428596" y="500042"/>
            <a:ext cx="58579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1357290" y="3143224"/>
            <a:ext cx="7358114" cy="3714776"/>
            <a:chOff x="-142908" y="1785926"/>
            <a:chExt cx="7358114" cy="3714776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/>
            <a:srcRect l="11328" t="28437" r="28320" b="24687"/>
            <a:stretch>
              <a:fillRect/>
            </a:stretch>
          </p:blipFill>
          <p:spPr bwMode="auto">
            <a:xfrm>
              <a:off x="-142908" y="1785926"/>
              <a:ext cx="7358114" cy="35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 l="71602" t="65813" r="8984" b="27624"/>
            <a:stretch>
              <a:fillRect/>
            </a:stretch>
          </p:blipFill>
          <p:spPr bwMode="auto">
            <a:xfrm>
              <a:off x="142844" y="5000636"/>
              <a:ext cx="2366978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/>
            <a:srcRect l="13086" t="71438" r="73516" b="24812"/>
            <a:stretch>
              <a:fillRect/>
            </a:stretch>
          </p:blipFill>
          <p:spPr bwMode="auto">
            <a:xfrm>
              <a:off x="2357422" y="5072074"/>
              <a:ext cx="163355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3476" t="31875" r="25000" b="15625"/>
          <a:stretch>
            <a:fillRect/>
          </a:stretch>
        </p:blipFill>
        <p:spPr bwMode="auto">
          <a:xfrm>
            <a:off x="428596" y="71414"/>
            <a:ext cx="750095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14258" t="36875" r="20117" b="26562"/>
          <a:stretch>
            <a:fillRect/>
          </a:stretch>
        </p:blipFill>
        <p:spPr bwMode="auto">
          <a:xfrm>
            <a:off x="500034" y="4071942"/>
            <a:ext cx="800105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6992" t="23437" r="17968" b="10000"/>
          <a:stretch>
            <a:fillRect/>
          </a:stretch>
        </p:blipFill>
        <p:spPr bwMode="auto">
          <a:xfrm>
            <a:off x="-9089" y="642918"/>
            <a:ext cx="915819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/>
          <a:srcRect l="18750" t="24103" r="20898" b="20046"/>
          <a:stretch/>
        </p:blipFill>
        <p:spPr bwMode="auto">
          <a:xfrm>
            <a:off x="-32" y="548680"/>
            <a:ext cx="9144032" cy="603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Image result for Candy to Draw">
            <a:extLst>
              <a:ext uri="{FF2B5EF4-FFF2-40B4-BE49-F238E27FC236}">
                <a16:creationId xmlns:a16="http://schemas.microsoft.com/office/drawing/2014/main" id="{AF9E0826-9B5E-03BA-E6D5-9F21D9EA5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85178"/>
            <a:ext cx="898009" cy="89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ee the source image">
            <a:extLst>
              <a:ext uri="{FF2B5EF4-FFF2-40B4-BE49-F238E27FC236}">
                <a16:creationId xmlns:a16="http://schemas.microsoft.com/office/drawing/2014/main" id="{5B5EA93E-FF9C-DC4A-61BD-F88B86F6E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t="16845" r="3413" b="13058"/>
          <a:stretch/>
        </p:blipFill>
        <p:spPr bwMode="auto">
          <a:xfrm>
            <a:off x="4145595" y="4178367"/>
            <a:ext cx="852778" cy="978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orange juice to Draw">
            <a:extLst>
              <a:ext uri="{FF2B5EF4-FFF2-40B4-BE49-F238E27FC236}">
                <a16:creationId xmlns:a16="http://schemas.microsoft.com/office/drawing/2014/main" id="{91ABB4A5-CA04-E5AA-D7E0-D5666BE8A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44" y="3931065"/>
            <a:ext cx="852778" cy="977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See related image detail">
            <a:extLst>
              <a:ext uri="{FF2B5EF4-FFF2-40B4-BE49-F238E27FC236}">
                <a16:creationId xmlns:a16="http://schemas.microsoft.com/office/drawing/2014/main" id="{A48562ED-9C04-D3A0-9D9B-E1EC603AC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68" y="3606769"/>
            <a:ext cx="900764" cy="900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See the source image">
            <a:extLst>
              <a:ext uri="{FF2B5EF4-FFF2-40B4-BE49-F238E27FC236}">
                <a16:creationId xmlns:a16="http://schemas.microsoft.com/office/drawing/2014/main" id="{95520B53-8889-4B8E-AA31-9941D8161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6294" y="4859783"/>
            <a:ext cx="550675" cy="747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เฮลซ์บลูบอย น้ำหวานเข้มข้น กลิ่นสละ 710 มล.">
            <a:extLst>
              <a:ext uri="{FF2B5EF4-FFF2-40B4-BE49-F238E27FC236}">
                <a16:creationId xmlns:a16="http://schemas.microsoft.com/office/drawing/2014/main" id="{A78A03DF-2DD3-4287-38AC-AD053F275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7" r="29914"/>
          <a:stretch/>
        </p:blipFill>
        <p:spPr bwMode="auto">
          <a:xfrm>
            <a:off x="8228963" y="3482848"/>
            <a:ext cx="486477" cy="1308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8D10E7-85EA-7662-2C15-1570274126B9}"/>
              </a:ext>
            </a:extLst>
          </p:cNvPr>
          <p:cNvSpPr txBox="1"/>
          <p:nvPr/>
        </p:nvSpPr>
        <p:spPr>
          <a:xfrm>
            <a:off x="8166467" y="4973926"/>
            <a:ext cx="1040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ช้อนโต๊ะ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grpSp>
        <p:nvGrpSpPr>
          <p:cNvPr id="7" name="Group 6"/>
          <p:cNvGrpSpPr/>
          <p:nvPr/>
        </p:nvGrpSpPr>
        <p:grpSpPr>
          <a:xfrm>
            <a:off x="-32" y="731837"/>
            <a:ext cx="9144064" cy="5394325"/>
            <a:chOff x="-32" y="331797"/>
            <a:chExt cx="9144064" cy="4525963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/>
            <a:srcRect l="19303" t="36845" r="20345" b="31867"/>
            <a:stretch>
              <a:fillRect/>
            </a:stretch>
          </p:blipFill>
          <p:spPr bwMode="auto">
            <a:xfrm>
              <a:off x="0" y="1927415"/>
              <a:ext cx="9044050" cy="2930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18750" t="23860" r="20898" b="72854"/>
            <a:stretch/>
          </p:blipFill>
          <p:spPr bwMode="auto">
            <a:xfrm>
              <a:off x="-32" y="331797"/>
              <a:ext cx="9144032" cy="31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 l="18750" t="80709" r="20898" b="7975"/>
            <a:stretch>
              <a:fillRect/>
            </a:stretch>
          </p:blipFill>
          <p:spPr bwMode="auto">
            <a:xfrm>
              <a:off x="0" y="785794"/>
              <a:ext cx="914403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643182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err="1">
                <a:latin typeface="2005_iannnnnGMO" pitchFamily="2" charset="0"/>
                <a:cs typeface="2005_iannnnnGMO" pitchFamily="2" charset="0"/>
              </a:rPr>
              <a:t>Glycemic</a:t>
            </a:r>
            <a:r>
              <a:rPr lang="en-US" sz="5400" dirty="0">
                <a:latin typeface="2005_iannnnnGMO" pitchFamily="2" charset="0"/>
                <a:cs typeface="2005_iannnnnGMO" pitchFamily="2" charset="0"/>
              </a:rPr>
              <a:t> control</a:t>
            </a:r>
            <a:br>
              <a:rPr lang="en-US" sz="5400" dirty="0">
                <a:latin typeface="2005_iannnnnGMO" pitchFamily="2" charset="0"/>
                <a:cs typeface="2005_iannnnnGMO" pitchFamily="2" charset="0"/>
              </a:rPr>
            </a:br>
            <a:r>
              <a:rPr lang="en-US" sz="5400" dirty="0">
                <a:latin typeface="2005_iannnnnGMO" pitchFamily="2" charset="0"/>
                <a:cs typeface="2005_iannnnnGMO" pitchFamily="2" charset="0"/>
              </a:rPr>
              <a:t> in IPD </a:t>
            </a:r>
            <a:endParaRPr lang="th-TH" sz="5400" dirty="0">
              <a:latin typeface="2005_iannnnnGMO" pitchFamily="2" charset="0"/>
              <a:cs typeface="2005_iannnnnGMO" pitchFamily="2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7539" t="30000" r="25000" b="36250"/>
          <a:stretch>
            <a:fillRect/>
          </a:stretch>
        </p:blipFill>
        <p:spPr bwMode="auto">
          <a:xfrm>
            <a:off x="2000232" y="2143116"/>
            <a:ext cx="578644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0A1122-E472-4C7F-AC07-A507AF1ABB11}"/>
              </a:ext>
            </a:extLst>
          </p:cNvPr>
          <p:cNvSpPr/>
          <p:nvPr/>
        </p:nvSpPr>
        <p:spPr>
          <a:xfrm>
            <a:off x="4572000" y="3645024"/>
            <a:ext cx="1152128" cy="641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OPD</a:t>
            </a:r>
          </a:p>
        </p:txBody>
      </p:sp>
    </p:spTree>
    <p:extLst>
      <p:ext uri="{BB962C8B-B14F-4D97-AF65-F5344CB8AC3E}">
        <p14:creationId xmlns:p14="http://schemas.microsoft.com/office/powerpoint/2010/main" val="1176512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5234" t="26250" r="8007" b="15625"/>
          <a:stretch>
            <a:fillRect/>
          </a:stretch>
        </p:blipFill>
        <p:spPr bwMode="auto">
          <a:xfrm>
            <a:off x="16098" y="731837"/>
            <a:ext cx="9056496" cy="521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18750" t="27187" r="7421" b="16562"/>
          <a:stretch>
            <a:fillRect/>
          </a:stretch>
        </p:blipFill>
        <p:spPr bwMode="auto">
          <a:xfrm>
            <a:off x="142812" y="1571612"/>
            <a:ext cx="900118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0" y="1571612"/>
            <a:ext cx="2643174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2005_iannnnnGMO" pitchFamily="2" charset="0"/>
                <a:cs typeface="2005_iannnnnGMO" pitchFamily="2" charset="0"/>
              </a:rPr>
              <a:t>Diagnosis DKA/HHS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sz="3200" dirty="0">
                <a:latin typeface="2005_iannnnnGMO" pitchFamily="2" charset="0"/>
                <a:cs typeface="2005_iannnnnGMO" pitchFamily="2" charset="0"/>
              </a:rPr>
              <a:t>DKA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2005_iannnnnGMO" pitchFamily="2" charset="0"/>
                <a:cs typeface="2005_iannnnnGMO" pitchFamily="2" charset="0"/>
              </a:rPr>
              <a:t>BS &gt; 250 mg/dl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2005_iannnnnGMO" pitchFamily="2" charset="0"/>
                <a:cs typeface="2005_iannnnnGMO" pitchFamily="2" charset="0"/>
              </a:rPr>
              <a:t>Wide AG metabolic acidosis</a:t>
            </a:r>
          </a:p>
          <a:p>
            <a:pPr lvl="2"/>
            <a:r>
              <a:rPr lang="en-US" sz="2400" dirty="0">
                <a:latin typeface="2005_iannnnnGMO" pitchFamily="2" charset="0"/>
                <a:cs typeface="2005_iannnnnGMO" pitchFamily="2" charset="0"/>
              </a:rPr>
              <a:t>HCO3 &lt; 15 </a:t>
            </a:r>
            <a:r>
              <a:rPr lang="en-US" sz="2400" dirty="0" err="1">
                <a:latin typeface="2005_iannnnnGMO" pitchFamily="2" charset="0"/>
                <a:cs typeface="2005_iannnnnGMO" pitchFamily="2" charset="0"/>
              </a:rPr>
              <a:t>mEq</a:t>
            </a:r>
            <a:r>
              <a:rPr lang="en-US" sz="2400" dirty="0">
                <a:latin typeface="2005_iannnnnGMO" pitchFamily="2" charset="0"/>
                <a:cs typeface="2005_iannnnnGMO" pitchFamily="2" charset="0"/>
              </a:rPr>
              <a:t>/L</a:t>
            </a:r>
          </a:p>
          <a:p>
            <a:pPr lvl="2"/>
            <a:r>
              <a:rPr lang="en-US" sz="2400" dirty="0">
                <a:latin typeface="2005_iannnnnGMO" pitchFamily="2" charset="0"/>
                <a:cs typeface="2005_iannnnnGMO" pitchFamily="2" charset="0"/>
              </a:rPr>
              <a:t>ABG PH &lt; 7.3</a:t>
            </a:r>
          </a:p>
          <a:p>
            <a:pPr lvl="2"/>
            <a:r>
              <a:rPr lang="en-US" sz="2400" dirty="0">
                <a:latin typeface="2005_iannnnnGMO" pitchFamily="2" charset="0"/>
                <a:cs typeface="2005_iannnnnGMO" pitchFamily="2" charset="0"/>
              </a:rPr>
              <a:t>Anion gap &gt; 15</a:t>
            </a:r>
            <a:endParaRPr lang="th-TH" sz="2400" dirty="0">
              <a:latin typeface="2005_iannnnnGMO" pitchFamily="2" charset="0"/>
              <a:cs typeface="2005_iannnnnGMO" pitchFamily="2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err="1">
                <a:latin typeface="2005_iannnnnGMO" pitchFamily="2" charset="0"/>
                <a:cs typeface="2005_iannnnnGMO" pitchFamily="2" charset="0"/>
              </a:rPr>
              <a:t>Ketonemia</a:t>
            </a:r>
            <a:r>
              <a:rPr lang="en-US" sz="2800" dirty="0">
                <a:latin typeface="2005_iannnnnGMO" pitchFamily="2" charset="0"/>
                <a:cs typeface="2005_iannnnnGMO" pitchFamily="2" charset="0"/>
              </a:rPr>
              <a:t>; blood or urine</a:t>
            </a:r>
          </a:p>
          <a:p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525963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3200" dirty="0">
                <a:latin typeface="2005_iannnnnGMO" pitchFamily="2" charset="0"/>
                <a:cs typeface="2005_iannnnnGMO" pitchFamily="2" charset="0"/>
              </a:rPr>
              <a:t>HHS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>
                <a:latin typeface="2005_iannnnnGMO" pitchFamily="2" charset="0"/>
                <a:cs typeface="2005_iannnnnGMO" pitchFamily="2" charset="0"/>
              </a:rPr>
              <a:t>BS &gt; 600 mg/dl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>
                <a:latin typeface="2005_iannnnnGMO" pitchFamily="2" charset="0"/>
                <a:cs typeface="2005_iannnnnGMO" pitchFamily="2" charset="0"/>
              </a:rPr>
              <a:t>Effective serum </a:t>
            </a:r>
            <a:r>
              <a:rPr lang="en-US" sz="2800" dirty="0" err="1">
                <a:latin typeface="2005_iannnnnGMO" pitchFamily="2" charset="0"/>
                <a:cs typeface="2005_iannnnnGMO" pitchFamily="2" charset="0"/>
              </a:rPr>
              <a:t>osmol</a:t>
            </a:r>
            <a:r>
              <a:rPr lang="en-US" sz="2800" dirty="0">
                <a:latin typeface="2005_iannnnnGMO" pitchFamily="2" charset="0"/>
                <a:cs typeface="2005_iannnnnGMO" pitchFamily="2" charset="0"/>
              </a:rPr>
              <a:t>* &gt; 320</a:t>
            </a:r>
          </a:p>
          <a:p>
            <a:pPr marL="914400" lvl="1" indent="-457200">
              <a:buNone/>
            </a:pPr>
            <a:endParaRPr lang="en-US" sz="2400" dirty="0">
              <a:latin typeface="2005_iannnnnGMO" pitchFamily="2" charset="0"/>
              <a:cs typeface="2005_iannnnnGMO" pitchFamily="2" charset="0"/>
            </a:endParaRPr>
          </a:p>
          <a:p>
            <a:pPr marL="914400" lvl="1" indent="-457200">
              <a:buNone/>
            </a:pPr>
            <a:endParaRPr lang="en-US" dirty="0">
              <a:latin typeface="2005_iannnnnGMO" pitchFamily="2" charset="0"/>
              <a:cs typeface="2005_iannnnnGMO" pitchFamily="2" charset="0"/>
            </a:endParaRPr>
          </a:p>
          <a:p>
            <a:pPr marL="914400" lvl="1" indent="-457200">
              <a:buNone/>
            </a:pPr>
            <a:endParaRPr lang="en-US" sz="2400" dirty="0">
              <a:latin typeface="2005_iannnnnGMO" pitchFamily="2" charset="0"/>
              <a:cs typeface="2005_iannnnnGMO" pitchFamily="2" charset="0"/>
            </a:endParaRPr>
          </a:p>
          <a:p>
            <a:pPr marL="914400" lvl="1" indent="-457200">
              <a:buNone/>
            </a:pPr>
            <a:r>
              <a:rPr lang="en-US" sz="2800" dirty="0">
                <a:latin typeface="2005_iannnnnGMO" pitchFamily="2" charset="0"/>
                <a:cs typeface="2005_iannnnnGMO" pitchFamily="2" charset="0"/>
              </a:rPr>
              <a:t>* = 2Na + (blood sugar/18)</a:t>
            </a:r>
          </a:p>
          <a:p>
            <a:pPr marL="514350" indent="-514350">
              <a:buFont typeface="+mj-lt"/>
              <a:buAutoNum type="arabicPeriod"/>
            </a:pPr>
            <a:endParaRPr lang="th-TH" sz="3200" dirty="0">
              <a:latin typeface="2005_iannnnnGMO" pitchFamily="2" charset="0"/>
              <a:cs typeface="2005_iannnnnGMO" pitchFamily="2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0547" t="6562" r="9179" b="7187"/>
          <a:stretch>
            <a:fillRect/>
          </a:stretch>
        </p:blipFill>
        <p:spPr bwMode="auto">
          <a:xfrm>
            <a:off x="-71470" y="404664"/>
            <a:ext cx="9144000" cy="614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1BCA5F-F876-4F00-99AE-52611F077CBC}"/>
              </a:ext>
            </a:extLst>
          </p:cNvPr>
          <p:cNvSpPr/>
          <p:nvPr/>
        </p:nvSpPr>
        <p:spPr>
          <a:xfrm>
            <a:off x="457200" y="1700808"/>
            <a:ext cx="730424" cy="458801"/>
          </a:xfrm>
          <a:prstGeom prst="round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E76882-50B8-4037-A6FF-6CEE2E0760B5}"/>
              </a:ext>
            </a:extLst>
          </p:cNvPr>
          <p:cNvSpPr/>
          <p:nvPr/>
        </p:nvSpPr>
        <p:spPr>
          <a:xfrm>
            <a:off x="4849688" y="1700808"/>
            <a:ext cx="730424" cy="458801"/>
          </a:xfrm>
          <a:prstGeom prst="round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6992" t="25312" r="25000" b="16562"/>
          <a:stretch>
            <a:fillRect/>
          </a:stretch>
        </p:blipFill>
        <p:spPr bwMode="auto">
          <a:xfrm>
            <a:off x="357158" y="785794"/>
            <a:ext cx="844116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7578" t="24197" r="34375" b="20312"/>
          <a:stretch>
            <a:fillRect/>
          </a:stretch>
        </p:blipFill>
        <p:spPr bwMode="auto">
          <a:xfrm>
            <a:off x="1019150" y="1071546"/>
            <a:ext cx="722476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8932D-556B-478B-97F0-4FC48F5C9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Thyroid disease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C8017-5531-43D6-81A8-EDED9DA357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0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615D4-E224-43B9-95BE-5391C125D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F0514-8885-47BA-BE16-F2ACE47AC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A2770-3CEE-4EEE-8C5A-7A98C3DF2B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5" t="17785" r="22439" b="9381"/>
          <a:stretch/>
        </p:blipFill>
        <p:spPr>
          <a:xfrm>
            <a:off x="-180528" y="908720"/>
            <a:ext cx="9243332" cy="54006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F7A4AB-4F31-4434-A9CB-639BE84B749A}"/>
              </a:ext>
            </a:extLst>
          </p:cNvPr>
          <p:cNvCxnSpPr/>
          <p:nvPr/>
        </p:nvCxnSpPr>
        <p:spPr>
          <a:xfrm>
            <a:off x="755576" y="5877272"/>
            <a:ext cx="4248472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423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615D4-E224-43B9-95BE-5391C125D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F0514-8885-47BA-BE16-F2ACE47AC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A2770-3CEE-4EEE-8C5A-7A98C3DF2B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5" t="17785" r="22439" b="75351"/>
          <a:stretch/>
        </p:blipFill>
        <p:spPr>
          <a:xfrm>
            <a:off x="-180528" y="908720"/>
            <a:ext cx="9243332" cy="5089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A0181C-7D80-4BC3-A6B8-E6573EEB40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5" t="44397" r="20864" b="14427"/>
          <a:stretch/>
        </p:blipFill>
        <p:spPr>
          <a:xfrm>
            <a:off x="35496" y="1735442"/>
            <a:ext cx="9098296" cy="270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7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31C66-D818-407D-9A47-86BF1645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5B782-C7E6-4F90-A612-5EC04D3A0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BB207-A2D1-46B1-AFCF-51C376F0B4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9" t="17785" r="20863" b="17785"/>
          <a:stretch/>
        </p:blipFill>
        <p:spPr>
          <a:xfrm>
            <a:off x="107504" y="1447265"/>
            <a:ext cx="8771711" cy="428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60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89752A-9FB8-5ED2-2A2C-170B13D47C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0" b="21607"/>
          <a:stretch/>
        </p:blipFill>
        <p:spPr>
          <a:xfrm>
            <a:off x="395368" y="1966320"/>
            <a:ext cx="4443661" cy="131881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279CD22-5B4F-5284-441E-01E7C122C3A5}"/>
              </a:ext>
            </a:extLst>
          </p:cNvPr>
          <p:cNvSpPr/>
          <p:nvPr/>
        </p:nvSpPr>
        <p:spPr>
          <a:xfrm>
            <a:off x="3164355" y="2168322"/>
            <a:ext cx="510893" cy="28439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AF</a:t>
            </a:r>
          </a:p>
        </p:txBody>
      </p:sp>
      <p:pic>
        <p:nvPicPr>
          <p:cNvPr id="5" name="Picture 2" descr="Amiodarone, Pharmaceutical Ingredients, Active Pharma Ingredients, Methyl  Sulphate, Pharma Ingredients, एक्टिव फार्मास्यूटिकल इंग्रीडिएंट्स in Mumbai  , New Empire Limited | ID: 19735690848">
            <a:extLst>
              <a:ext uri="{FF2B5EF4-FFF2-40B4-BE49-F238E27FC236}">
                <a16:creationId xmlns:a16="http://schemas.microsoft.com/office/drawing/2014/main" id="{23618EE8-74E5-945C-0508-1C1B448A8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3608348"/>
            <a:ext cx="2029810" cy="202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Table 4 from Drugs and thyroid. | Semantic Scholar">
            <a:extLst>
              <a:ext uri="{FF2B5EF4-FFF2-40B4-BE49-F238E27FC236}">
                <a16:creationId xmlns:a16="http://schemas.microsoft.com/office/drawing/2014/main" id="{132524E1-96D7-C638-F60C-0F3053043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4"/>
          <a:stretch/>
        </p:blipFill>
        <p:spPr bwMode="auto">
          <a:xfrm>
            <a:off x="4079326" y="3609941"/>
            <a:ext cx="4061099" cy="195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Amiodarone - Cordarone 200 mg 30 tablets/box - MEDTIDE">
            <a:extLst>
              <a:ext uri="{FF2B5EF4-FFF2-40B4-BE49-F238E27FC236}">
                <a16:creationId xmlns:a16="http://schemas.microsoft.com/office/drawing/2014/main" id="{8A1F0008-8E5F-906C-11D7-88588169F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4" b="31655"/>
          <a:stretch/>
        </p:blipFill>
        <p:spPr bwMode="auto">
          <a:xfrm>
            <a:off x="5296970" y="2168321"/>
            <a:ext cx="3451663" cy="132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94F60EC-2A88-6B9D-E4B2-31E274E553F2}"/>
              </a:ext>
            </a:extLst>
          </p:cNvPr>
          <p:cNvSpPr/>
          <p:nvPr/>
        </p:nvSpPr>
        <p:spPr>
          <a:xfrm>
            <a:off x="4907631" y="2548421"/>
            <a:ext cx="391556" cy="34345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022BEF3-51D4-375F-8F38-1058C3094D89}"/>
              </a:ext>
            </a:extLst>
          </p:cNvPr>
          <p:cNvSpPr/>
          <p:nvPr/>
        </p:nvSpPr>
        <p:spPr>
          <a:xfrm rot="5400000">
            <a:off x="2255887" y="3427842"/>
            <a:ext cx="391556" cy="34345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B17A73-E8F9-E04B-B68D-1E00BF4D4CF5}"/>
              </a:ext>
            </a:extLst>
          </p:cNvPr>
          <p:cNvSpPr/>
          <p:nvPr/>
        </p:nvSpPr>
        <p:spPr>
          <a:xfrm>
            <a:off x="4079326" y="3643184"/>
            <a:ext cx="2436889" cy="1539217"/>
          </a:xfrm>
          <a:prstGeom prst="roundRect">
            <a:avLst>
              <a:gd name="adj" fmla="val 6660"/>
            </a:avLst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E00D1A-4726-FD11-04D2-F8447B89D2E7}"/>
              </a:ext>
            </a:extLst>
          </p:cNvPr>
          <p:cNvSpPr txBox="1"/>
          <p:nvPr/>
        </p:nvSpPr>
        <p:spPr>
          <a:xfrm>
            <a:off x="4227129" y="3184069"/>
            <a:ext cx="685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51248C-D2A1-3990-38FA-19A3DC0FB078}"/>
              </a:ext>
            </a:extLst>
          </p:cNvPr>
          <p:cNvSpPr txBox="1"/>
          <p:nvPr/>
        </p:nvSpPr>
        <p:spPr>
          <a:xfrm>
            <a:off x="191365" y="6180877"/>
            <a:ext cx="896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*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ควรตรวจ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thyroid function test (fT4, fT3, TSH 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ก่อนเริ่มยา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amiodarone 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ใน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en-US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st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Dx AF 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ทุกราย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B090C25-8ABD-87A4-CCED-AF29E4681BD9}"/>
              </a:ext>
            </a:extLst>
          </p:cNvPr>
          <p:cNvSpPr txBox="1">
            <a:spLocks/>
          </p:cNvSpPr>
          <p:nvPr/>
        </p:nvSpPr>
        <p:spPr>
          <a:xfrm>
            <a:off x="2358984" y="446290"/>
            <a:ext cx="460385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AF and Thyrotoxicosis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42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F48EB4-6134-3F71-CC29-C53B958CC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06" t="17254" r="9109" b="7917"/>
          <a:stretch/>
        </p:blipFill>
        <p:spPr>
          <a:xfrm>
            <a:off x="148216" y="1189605"/>
            <a:ext cx="8723785" cy="53357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CBB4F7-F4F8-0DB3-18A1-61D4951203C8}"/>
              </a:ext>
            </a:extLst>
          </p:cNvPr>
          <p:cNvSpPr txBox="1"/>
          <p:nvPr/>
        </p:nvSpPr>
        <p:spPr>
          <a:xfrm>
            <a:off x="6777485" y="1815355"/>
            <a:ext cx="1892199" cy="415498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highlight>
                  <a:srgbClr val="FF0000"/>
                </a:highlight>
                <a:latin typeface="TH Sarabun New" panose="020B0500040200020003" pitchFamily="34" charset="-34"/>
                <a:cs typeface="TH Sarabun New" panose="020B0500040200020003" pitchFamily="34" charset="-34"/>
              </a:rPr>
              <a:t>FT3 or FT4 </a:t>
            </a:r>
            <a:r>
              <a:rPr lang="th-TH" sz="2100" dirty="0">
                <a:solidFill>
                  <a:schemeClr val="bg1"/>
                </a:solidFill>
                <a:highlight>
                  <a:srgbClr val="FF0000"/>
                </a:highlight>
                <a:latin typeface="TH Sarabun New" panose="020B0500040200020003" pitchFamily="34" charset="-34"/>
                <a:cs typeface="TH Sarabun New" panose="020B0500040200020003" pitchFamily="34" charset="-34"/>
              </a:rPr>
              <a:t>สูง</a:t>
            </a:r>
            <a:endParaRPr lang="en-US" sz="2100" dirty="0">
              <a:solidFill>
                <a:schemeClr val="bg1"/>
              </a:solidFill>
              <a:highlight>
                <a:srgbClr val="FF0000"/>
              </a:highligh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DC1994-99EB-ECB4-114F-D27761C62A21}"/>
              </a:ext>
            </a:extLst>
          </p:cNvPr>
          <p:cNvSpPr txBox="1"/>
          <p:nvPr/>
        </p:nvSpPr>
        <p:spPr>
          <a:xfrm>
            <a:off x="5216902" y="2771664"/>
            <a:ext cx="3491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100" dirty="0">
                <a:highlight>
                  <a:srgbClr val="00FFFF"/>
                </a:highlight>
                <a:latin typeface="TH Sarabun New" panose="020B0500040200020003" pitchFamily="34" charset="-34"/>
                <a:cs typeface="TH Sarabun New" panose="020B0500040200020003" pitchFamily="34" charset="-34"/>
              </a:rPr>
              <a:t>อาการในระบบ </a:t>
            </a:r>
            <a:r>
              <a:rPr lang="en-US" sz="2100" dirty="0">
                <a:highlight>
                  <a:srgbClr val="00FFFF"/>
                </a:highlight>
                <a:latin typeface="TH Sarabun New" panose="020B0500040200020003" pitchFamily="34" charset="-34"/>
                <a:cs typeface="TH Sarabun New" panose="020B0500040200020003" pitchFamily="34" charset="-34"/>
              </a:rPr>
              <a:t>CNS</a:t>
            </a:r>
            <a:r>
              <a:rPr lang="th-TH" sz="2100" dirty="0">
                <a:highlight>
                  <a:srgbClr val="00FFFF"/>
                </a:highlight>
                <a:latin typeface="TH Sarabun New" panose="020B0500040200020003" pitchFamily="34" charset="-34"/>
                <a:cs typeface="TH Sarabun New" panose="020B0500040200020003" pitchFamily="34" charset="-34"/>
              </a:rPr>
              <a:t> ผิดปกติ (</a:t>
            </a:r>
            <a:r>
              <a:rPr lang="en-US" sz="2100" dirty="0">
                <a:highlight>
                  <a:srgbClr val="00FFFF"/>
                </a:highlight>
                <a:latin typeface="TH Sarabun New" panose="020B0500040200020003" pitchFamily="34" charset="-34"/>
                <a:cs typeface="TH Sarabun New" panose="020B0500040200020003" pitchFamily="34" charset="-34"/>
              </a:rPr>
              <a:t>GCS</a:t>
            </a:r>
            <a:r>
              <a:rPr lang="th-TH" sz="2100" dirty="0">
                <a:highlight>
                  <a:srgbClr val="00FFFF"/>
                </a:highlight>
                <a:latin typeface="TH Sarabun New" panose="020B0500040200020003" pitchFamily="34" charset="-34"/>
                <a:cs typeface="TH Sarabun New" panose="020B0500040200020003" pitchFamily="34" charset="-34"/>
              </a:rPr>
              <a:t>≤</a:t>
            </a:r>
            <a:r>
              <a:rPr lang="en-US" sz="2100" dirty="0">
                <a:highlight>
                  <a:srgbClr val="00FFFF"/>
                </a:highlight>
                <a:latin typeface="TH Sarabun New" panose="020B0500040200020003" pitchFamily="34" charset="-34"/>
                <a:cs typeface="TH Sarabun New" panose="020B0500040200020003" pitchFamily="34" charset="-34"/>
              </a:rPr>
              <a:t>14</a:t>
            </a:r>
            <a:r>
              <a:rPr lang="th-TH" sz="2100" dirty="0">
                <a:highlight>
                  <a:srgbClr val="00FFFF"/>
                </a:highlight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100" dirty="0">
                <a:highlight>
                  <a:srgbClr val="00FFFF"/>
                </a:highlight>
                <a:latin typeface="TH Sarabun New" panose="020B0500040200020003" pitchFamily="34" charset="-34"/>
                <a:cs typeface="TH Sarabun New" panose="020B0500040200020003" pitchFamily="34" charset="-34"/>
              </a:rPr>
              <a:t>***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17C524-06A6-6CA3-422B-2B5621B15D36}"/>
              </a:ext>
            </a:extLst>
          </p:cNvPr>
          <p:cNvSpPr txBox="1"/>
          <p:nvPr/>
        </p:nvSpPr>
        <p:spPr>
          <a:xfrm>
            <a:off x="1979712" y="2911112"/>
            <a:ext cx="13810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100" dirty="0">
                <a:highlight>
                  <a:srgbClr val="FFFF00"/>
                </a:highlight>
                <a:latin typeface="TH Sarabun New" panose="020B0500040200020003" pitchFamily="34" charset="-34"/>
                <a:cs typeface="TH Sarabun New" panose="020B0500040200020003" pitchFamily="34" charset="-34"/>
              </a:rPr>
              <a:t>ไข้ ≥ </a:t>
            </a:r>
            <a:r>
              <a:rPr lang="en-US" sz="2100" dirty="0">
                <a:highlight>
                  <a:srgbClr val="FFFF00"/>
                </a:highlight>
                <a:latin typeface="TH Sarabun New" panose="020B0500040200020003" pitchFamily="34" charset="-34"/>
                <a:cs typeface="TH Sarabun New" panose="020B0500040200020003" pitchFamily="34" charset="-34"/>
              </a:rPr>
              <a:t>38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AC4FEE-C34F-2783-51E0-42DA3F4584B7}"/>
              </a:ext>
            </a:extLst>
          </p:cNvPr>
          <p:cNvSpPr txBox="1"/>
          <p:nvPr/>
        </p:nvSpPr>
        <p:spPr>
          <a:xfrm>
            <a:off x="5216902" y="3254602"/>
            <a:ext cx="12388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highlight>
                  <a:srgbClr val="FFFF00"/>
                </a:highlight>
                <a:latin typeface="TH Sarabun New" panose="020B0500040200020003" pitchFamily="34" charset="-34"/>
                <a:cs typeface="TH Sarabun New" panose="020B0500040200020003" pitchFamily="34" charset="-34"/>
              </a:rPr>
              <a:t>HR </a:t>
            </a:r>
            <a:r>
              <a:rPr lang="th-TH" sz="2100" dirty="0">
                <a:highlight>
                  <a:srgbClr val="FFFF00"/>
                </a:highlight>
                <a:latin typeface="TH Sarabun New" panose="020B0500040200020003" pitchFamily="34" charset="-34"/>
                <a:cs typeface="TH Sarabun New" panose="020B0500040200020003" pitchFamily="34" charset="-34"/>
              </a:rPr>
              <a:t>≥</a:t>
            </a:r>
            <a:r>
              <a:rPr lang="en-US" sz="2100" dirty="0">
                <a:highlight>
                  <a:srgbClr val="FFFF00"/>
                </a:highlight>
                <a:latin typeface="TH Sarabun New" panose="020B0500040200020003" pitchFamily="34" charset="-34"/>
                <a:cs typeface="TH Sarabun New" panose="020B0500040200020003" pitchFamily="34" charset="-34"/>
              </a:rPr>
              <a:t> 130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ABD227-5F63-0684-0716-8784EDA52523}"/>
              </a:ext>
            </a:extLst>
          </p:cNvPr>
          <p:cNvSpPr txBox="1"/>
          <p:nvPr/>
        </p:nvSpPr>
        <p:spPr>
          <a:xfrm>
            <a:off x="8441836" y="3326482"/>
            <a:ext cx="6376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highlight>
                  <a:srgbClr val="FFFF00"/>
                </a:highlight>
                <a:latin typeface="TH Sarabun New" panose="020B0500040200020003" pitchFamily="34" charset="-34"/>
                <a:cs typeface="TH Sarabun New" panose="020B0500040200020003" pitchFamily="34" charset="-34"/>
              </a:rPr>
              <a:t>CHF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A809D9-E2DF-366E-FF41-BA4B8CC211AF}"/>
              </a:ext>
            </a:extLst>
          </p:cNvPr>
          <p:cNvSpPr txBox="1"/>
          <p:nvPr/>
        </p:nvSpPr>
        <p:spPr>
          <a:xfrm>
            <a:off x="7374109" y="4125179"/>
            <a:ext cx="16479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100" dirty="0">
                <a:highlight>
                  <a:srgbClr val="FFFF00"/>
                </a:highlight>
                <a:latin typeface="TH Sarabun New" panose="020B0500040200020003" pitchFamily="34" charset="-34"/>
                <a:cs typeface="TH Sarabun New" panose="020B0500040200020003" pitchFamily="34" charset="-34"/>
              </a:rPr>
              <a:t>อาการระบบ </a:t>
            </a:r>
            <a:r>
              <a:rPr lang="en-US" sz="2100" dirty="0">
                <a:highlight>
                  <a:srgbClr val="FFFF00"/>
                </a:highlight>
                <a:latin typeface="TH Sarabun New" panose="020B0500040200020003" pitchFamily="34" charset="-34"/>
                <a:cs typeface="TH Sarabun New" panose="020B0500040200020003" pitchFamily="34" charset="-34"/>
              </a:rPr>
              <a:t>GI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46197A-C288-DC89-D9AB-ED5C4D10D21D}"/>
              </a:ext>
            </a:extLst>
          </p:cNvPr>
          <p:cNvSpPr txBox="1"/>
          <p:nvPr/>
        </p:nvSpPr>
        <p:spPr>
          <a:xfrm>
            <a:off x="252716" y="4990479"/>
            <a:ext cx="991052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Definite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Diagnosis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85945D-F977-B4B7-5256-98694730EDC6}"/>
              </a:ext>
            </a:extLst>
          </p:cNvPr>
          <p:cNvSpPr txBox="1"/>
          <p:nvPr/>
        </p:nvSpPr>
        <p:spPr>
          <a:xfrm>
            <a:off x="251520" y="5702874"/>
            <a:ext cx="991052" cy="707886"/>
          </a:xfrm>
          <a:prstGeom prst="rect">
            <a:avLst/>
          </a:prstGeom>
          <a:solidFill>
            <a:srgbClr val="FFC1C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Suspected </a:t>
            </a:r>
          </a:p>
          <a:p>
            <a:pPr algn="ctr"/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Diagnosis</a:t>
            </a:r>
          </a:p>
        </p:txBody>
      </p:sp>
      <p:graphicFrame>
        <p:nvGraphicFramePr>
          <p:cNvPr id="25" name="Table 23">
            <a:extLst>
              <a:ext uri="{FF2B5EF4-FFF2-40B4-BE49-F238E27FC236}">
                <a16:creationId xmlns:a16="http://schemas.microsoft.com/office/drawing/2014/main" id="{54D39169-D4FD-327F-F100-DEA6724A4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783587"/>
              </p:ext>
            </p:extLst>
          </p:nvPr>
        </p:nvGraphicFramePr>
        <p:xfrm>
          <a:off x="1345876" y="4628062"/>
          <a:ext cx="1942194" cy="186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513">
                  <a:extLst>
                    <a:ext uri="{9D8B030D-6E8A-4147-A177-3AD203B41FA5}">
                      <a16:colId xmlns:a16="http://schemas.microsoft.com/office/drawing/2014/main" val="2282559352"/>
                    </a:ext>
                  </a:extLst>
                </a:gridCol>
                <a:gridCol w="854681">
                  <a:extLst>
                    <a:ext uri="{9D8B030D-6E8A-4147-A177-3AD203B41FA5}">
                      <a16:colId xmlns:a16="http://schemas.microsoft.com/office/drawing/2014/main" val="3024184008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C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ข้อ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 CNS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C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ข้อ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2-5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68977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มี</a:t>
                      </a:r>
                      <a:endParaRPr lang="en-US" sz="2000" dirty="0">
                        <a:solidFill>
                          <a:schemeClr val="bg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 </a:t>
                      </a:r>
                      <a:r>
                        <a:rPr lang="th-TH" sz="2000" dirty="0"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ข้อ</a:t>
                      </a:r>
                      <a:endParaRPr lang="en-US" sz="2000" dirty="0">
                        <a:solidFill>
                          <a:schemeClr val="bg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0900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ไม่มี</a:t>
                      </a:r>
                      <a:endParaRPr lang="en-US" sz="2000" dirty="0">
                        <a:solidFill>
                          <a:schemeClr val="bg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 </a:t>
                      </a:r>
                      <a:r>
                        <a:rPr lang="th-TH" sz="2000" dirty="0"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ข้อ</a:t>
                      </a:r>
                      <a:endParaRPr lang="en-US" sz="2000" dirty="0">
                        <a:solidFill>
                          <a:schemeClr val="bg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79084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ไม่มี</a:t>
                      </a:r>
                      <a:endParaRPr lang="en-US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>
                    <a:solidFill>
                      <a:srgbClr val="FFC1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r>
                        <a:rPr lang="th-TH" sz="2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ข้อ</a:t>
                      </a:r>
                      <a:endParaRPr lang="en-US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>
                    <a:solidFill>
                      <a:srgbClr val="FFC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01708"/>
                  </a:ext>
                </a:extLst>
              </a:tr>
              <a:tr h="2971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Definite Dx </a:t>
                      </a:r>
                      <a:r>
                        <a:rPr lang="th-TH" sz="2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แต่ไม่มี </a:t>
                      </a:r>
                      <a:r>
                        <a:rPr lang="en-US" sz="2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TFT</a:t>
                      </a:r>
                    </a:p>
                  </a:txBody>
                  <a:tcPr marL="68580" marR="68580" marT="34290" marB="34290">
                    <a:solidFill>
                      <a:srgbClr val="FFC1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430346"/>
                  </a:ext>
                </a:extLst>
              </a:tr>
            </a:tbl>
          </a:graphicData>
        </a:graphic>
      </p:graphicFrame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BBDD659B-227F-438D-1165-7E8B8D8F3A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911504"/>
              </p:ext>
            </p:extLst>
          </p:nvPr>
        </p:nvGraphicFramePr>
        <p:xfrm>
          <a:off x="332284" y="2527927"/>
          <a:ext cx="495300" cy="2061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val="1959832835"/>
                    </a:ext>
                  </a:extLst>
                </a:gridCol>
              </a:tblGrid>
              <a:tr h="412383"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1.</a:t>
                      </a:r>
                      <a:endParaRPr lang="en-US" sz="1400" dirty="0">
                        <a:highlight>
                          <a:srgbClr val="FFFF00"/>
                        </a:highlight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99508321"/>
                  </a:ext>
                </a:extLst>
              </a:tr>
              <a:tr h="412383"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2.</a:t>
                      </a:r>
                      <a:endParaRPr lang="en-US" sz="1400" dirty="0">
                        <a:highlight>
                          <a:srgbClr val="FFFF00"/>
                        </a:highlight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838541"/>
                  </a:ext>
                </a:extLst>
              </a:tr>
              <a:tr h="412383"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3.</a:t>
                      </a:r>
                      <a:endParaRPr lang="en-US" sz="1400" dirty="0">
                        <a:highlight>
                          <a:srgbClr val="FFFF00"/>
                        </a:highlight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4614858"/>
                  </a:ext>
                </a:extLst>
              </a:tr>
              <a:tr h="412383"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4.</a:t>
                      </a:r>
                      <a:endParaRPr lang="en-US" sz="1400" dirty="0">
                        <a:highlight>
                          <a:srgbClr val="FFFF00"/>
                        </a:highlight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96089215"/>
                  </a:ext>
                </a:extLst>
              </a:tr>
              <a:tr h="412383"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5.</a:t>
                      </a:r>
                      <a:endParaRPr lang="en-US" sz="1400" dirty="0">
                        <a:highlight>
                          <a:srgbClr val="FFFF00"/>
                        </a:highlight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19588789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7E90A2ED-5590-8F64-9C10-F1FB35B85442}"/>
              </a:ext>
            </a:extLst>
          </p:cNvPr>
          <p:cNvSpPr txBox="1"/>
          <p:nvPr/>
        </p:nvSpPr>
        <p:spPr>
          <a:xfrm>
            <a:off x="2195736" y="6551030"/>
            <a:ext cx="702128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The JTA and JES Taskforce Committee for the establishment of diagnostic criteria and nationwide surveys for thyroid storm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EE96B0-11FD-59DB-BD71-8CD0C480E84A}"/>
              </a:ext>
            </a:extLst>
          </p:cNvPr>
          <p:cNvSpPr txBox="1">
            <a:spLocks/>
          </p:cNvSpPr>
          <p:nvPr/>
        </p:nvSpPr>
        <p:spPr>
          <a:xfrm>
            <a:off x="2358984" y="446290"/>
            <a:ext cx="460385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Thyroid storm; diagnosis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56093C-D6DB-2095-F0AB-B304AA0A240D}"/>
              </a:ext>
            </a:extLst>
          </p:cNvPr>
          <p:cNvSpPr/>
          <p:nvPr/>
        </p:nvSpPr>
        <p:spPr>
          <a:xfrm>
            <a:off x="28995" y="4540677"/>
            <a:ext cx="9079509" cy="2059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9EE179-69C7-E90B-D2A1-0B518922B7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9667" r="45263" b="2856"/>
          <a:stretch/>
        </p:blipFill>
        <p:spPr bwMode="auto">
          <a:xfrm>
            <a:off x="39505" y="2036576"/>
            <a:ext cx="5338704" cy="3803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A44106-5DF5-B587-A03B-BD6B80AD25A7}"/>
              </a:ext>
            </a:extLst>
          </p:cNvPr>
          <p:cNvSpPr txBox="1"/>
          <p:nvPr/>
        </p:nvSpPr>
        <p:spPr>
          <a:xfrm>
            <a:off x="3635896" y="6604084"/>
            <a:ext cx="560671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50" dirty="0">
                <a:cs typeface="TH Sarabun New" panose="020B0500040200020003" pitchFamily="34" charset="-34"/>
              </a:rPr>
              <a:t>2016 American Thyroid Association Guidelines for Diagnosis and Management of Hyperthyroidism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9B62649-70FD-2665-E9AB-E09AA1F39A81}"/>
              </a:ext>
            </a:extLst>
          </p:cNvPr>
          <p:cNvSpPr/>
          <p:nvPr/>
        </p:nvSpPr>
        <p:spPr>
          <a:xfrm>
            <a:off x="5378209" y="3000061"/>
            <a:ext cx="3726286" cy="2628977"/>
          </a:xfrm>
          <a:prstGeom prst="roundRect">
            <a:avLst>
              <a:gd name="adj" fmla="val 631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กรณี </a:t>
            </a:r>
            <a:r>
              <a:rPr lang="en-US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NPO</a:t>
            </a:r>
          </a:p>
          <a:p>
            <a:pPr marL="342900" indent="-342900">
              <a:buFontTx/>
              <a:buChar char="-"/>
            </a:pPr>
            <a:r>
              <a:rPr lang="th-TH" sz="2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สามารถให้ทาง </a:t>
            </a:r>
            <a:r>
              <a:rPr lang="en-US" sz="2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rectal route </a:t>
            </a:r>
            <a:r>
              <a:rPr lang="th-TH" sz="2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 โดยการสวนเก็บ ทำได้โดยให้ </a:t>
            </a:r>
            <a:r>
              <a:rPr lang="en-US" sz="2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PTU(50) 12 tab = 600 mg </a:t>
            </a:r>
            <a:r>
              <a:rPr lang="th-TH" sz="2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ละลายใน </a:t>
            </a:r>
            <a:r>
              <a:rPr lang="en-US" sz="2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sterile water 90 ml </a:t>
            </a:r>
            <a:r>
              <a:rPr lang="th-TH" sz="2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 </a:t>
            </a:r>
            <a:r>
              <a:rPr lang="en-US" sz="2400" dirty="0" err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retension</a:t>
            </a:r>
            <a:r>
              <a:rPr lang="en-US" sz="2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enema </a:t>
            </a:r>
            <a:r>
              <a:rPr lang="th-TH" sz="2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โดยใส่สาย </a:t>
            </a:r>
            <a:r>
              <a:rPr lang="en-US" sz="2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foley </a:t>
            </a:r>
            <a:r>
              <a:rPr lang="th-TH" sz="2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 </a:t>
            </a:r>
            <a:r>
              <a:rPr lang="en-US" sz="2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rectum </a:t>
            </a:r>
            <a:r>
              <a:rPr lang="th-TH" sz="2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แล้วใส่สารละลาย </a:t>
            </a:r>
            <a:r>
              <a:rPr lang="en-US" sz="2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PTU </a:t>
            </a:r>
            <a:r>
              <a:rPr lang="th-TH" sz="2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ดังกล่าวเข้าไป</a:t>
            </a:r>
            <a:r>
              <a:rPr lang="en-US" sz="2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(2</a:t>
            </a:r>
            <a:r>
              <a:rPr lang="en-US" sz="2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" panose="05000000000000000000" pitchFamily="2" charset="2"/>
              </a:rPr>
              <a:t>5</a:t>
            </a:r>
            <a:r>
              <a:rPr lang="en-US" sz="2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th-TH" sz="2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แล้ว </a:t>
            </a:r>
            <a:r>
              <a:rPr lang="en-US" sz="2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blow balloon (1</a:t>
            </a:r>
            <a:r>
              <a:rPr lang="en-US" sz="2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" panose="05000000000000000000" pitchFamily="2" charset="2"/>
              </a:rPr>
              <a:t>4</a:t>
            </a:r>
            <a:r>
              <a:rPr lang="en-US" sz="2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2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คาไว้ </a:t>
            </a:r>
            <a:endParaRPr lang="en-US" sz="2400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42900" indent="-342900">
              <a:buFontTx/>
              <a:buChar char="-"/>
            </a:pPr>
            <a:r>
              <a:rPr lang="th-TH" sz="2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หลังจากนั้นใช้ </a:t>
            </a:r>
            <a:r>
              <a:rPr lang="en-US" sz="2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PTU 200-250 mg </a:t>
            </a:r>
            <a:r>
              <a:rPr lang="th-TH" sz="2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สวน </a:t>
            </a:r>
            <a:r>
              <a:rPr lang="en-US" sz="2400" dirty="0" err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retension</a:t>
            </a:r>
            <a:r>
              <a:rPr lang="en-US" sz="2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แบบเดิมทุก4 ชั่วโมง</a:t>
            </a:r>
            <a:endParaRPr lang="en-US" sz="2400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198874EF-9119-CCDD-7C9D-2435CEC5E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794" y="629915"/>
            <a:ext cx="2954350" cy="184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3F6132-371D-2A54-7E30-BCABBF8030DD}"/>
              </a:ext>
            </a:extLst>
          </p:cNvPr>
          <p:cNvSpPr txBox="1">
            <a:spLocks/>
          </p:cNvSpPr>
          <p:nvPr/>
        </p:nvSpPr>
        <p:spPr>
          <a:xfrm>
            <a:off x="2358984" y="446290"/>
            <a:ext cx="460385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Thyroid storm; treatment</a:t>
            </a:r>
          </a:p>
        </p:txBody>
      </p:sp>
    </p:spTree>
    <p:extLst>
      <p:ext uri="{BB962C8B-B14F-4D97-AF65-F5344CB8AC3E}">
        <p14:creationId xmlns:p14="http://schemas.microsoft.com/office/powerpoint/2010/main" val="401100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B99C6-0842-0DA1-08A6-E42FCB920735}"/>
              </a:ext>
            </a:extLst>
          </p:cNvPr>
          <p:cNvSpPr txBox="1">
            <a:spLocks/>
          </p:cNvSpPr>
          <p:nvPr/>
        </p:nvSpPr>
        <p:spPr>
          <a:xfrm>
            <a:off x="202141" y="1719085"/>
            <a:ext cx="6775372" cy="36178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450"/>
              </a:spcBef>
            </a:pPr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การตรวจทางฮอร์โมนเพื่อวินิจฉัย </a:t>
            </a:r>
            <a:endParaRPr lang="en-US" sz="2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14350" lvl="1" indent="-342900">
              <a:lnSpc>
                <a:spcPct val="100000"/>
              </a:lnSpc>
              <a:spcBef>
                <a:spcPts val="450"/>
              </a:spcBef>
            </a:pPr>
            <a:r>
              <a:rPr lang="en-US" sz="2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Plasma cortisol </a:t>
            </a:r>
          </a:p>
          <a:p>
            <a:pPr marL="857250" lvl="2" indent="-342900">
              <a:lnSpc>
                <a:spcPct val="100000"/>
              </a:lnSpc>
              <a:spcBef>
                <a:spcPts val="450"/>
              </a:spcBef>
            </a:pPr>
            <a:r>
              <a:rPr lang="th-TH" sz="2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เวลา 8.00 น. </a:t>
            </a:r>
            <a:r>
              <a:rPr lang="en-US" sz="2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" panose="05000000000000000000" pitchFamily="2" charset="2"/>
              </a:rPr>
              <a:t> </a:t>
            </a:r>
            <a:r>
              <a:rPr lang="th-TH" sz="2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ค่าต่ำกว่า </a:t>
            </a:r>
            <a:r>
              <a:rPr lang="en-US" sz="2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ไมโครกรัม/ดล. </a:t>
            </a:r>
            <a:endParaRPr lang="en-US" sz="2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857250" lvl="2" indent="-342900">
              <a:lnSpc>
                <a:spcPct val="100000"/>
              </a:lnSpc>
              <a:spcBef>
                <a:spcPts val="450"/>
              </a:spcBef>
            </a:pPr>
            <a:r>
              <a:rPr lang="th-TH" sz="2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ขณะมีภาวะ </a:t>
            </a:r>
            <a:r>
              <a:rPr lang="en-US" sz="2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shock </a:t>
            </a:r>
            <a:r>
              <a:rPr lang="th-TH" sz="2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หรือมีไข้ </a:t>
            </a:r>
            <a:r>
              <a:rPr lang="en-US" sz="2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	           </a:t>
            </a:r>
            <a:r>
              <a:rPr lang="en-US" sz="2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" panose="05000000000000000000" pitchFamily="2" charset="2"/>
              </a:rPr>
              <a:t> </a:t>
            </a:r>
            <a:r>
              <a:rPr lang="th-TH" sz="2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ค่าต่ำกว่า </a:t>
            </a:r>
            <a:r>
              <a:rPr lang="en-US" sz="2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18 </a:t>
            </a:r>
            <a:r>
              <a:rPr lang="th-TH" sz="2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ไมโครกรัม/ดล. </a:t>
            </a:r>
          </a:p>
          <a:p>
            <a:pPr marL="514350" lvl="1" indent="-342900">
              <a:lnSpc>
                <a:spcPct val="100000"/>
              </a:lnSpc>
              <a:spcBef>
                <a:spcPts val="450"/>
              </a:spcBef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ACTH </a:t>
            </a:r>
          </a:p>
          <a:p>
            <a:pPr marL="857250" lvl="2" indent="-342900">
              <a:lnSpc>
                <a:spcPct val="100000"/>
              </a:lnSpc>
              <a:spcBef>
                <a:spcPts val="450"/>
              </a:spcBef>
            </a:pPr>
            <a:r>
              <a:rPr lang="th-TH" sz="2800" dirty="0">
                <a:solidFill>
                  <a:schemeClr val="bg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หากค่า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ACTH </a:t>
            </a:r>
            <a:r>
              <a:rPr lang="th-TH" sz="2800" dirty="0">
                <a:solidFill>
                  <a:schemeClr val="bg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ต่ำจะบ่งชี้ว่ามีความผิดปกติที่ต่อมใต้สมอง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857250" lvl="2" indent="-342900">
              <a:lnSpc>
                <a:spcPct val="100000"/>
              </a:lnSpc>
              <a:spcBef>
                <a:spcPts val="450"/>
              </a:spcBef>
            </a:pPr>
            <a:r>
              <a:rPr lang="th-TH" sz="2800" dirty="0">
                <a:solidFill>
                  <a:schemeClr val="bg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หาก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ACTH </a:t>
            </a:r>
            <a:r>
              <a:rPr lang="th-TH" sz="2800" dirty="0">
                <a:solidFill>
                  <a:schemeClr val="bg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มีค่าสูงมากจะบ่งชี้ว่ามีความผิดปกติที่ต่อมหมวกไต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CC8D29-D8DA-9B9C-D182-262F82DFAB51}"/>
              </a:ext>
            </a:extLst>
          </p:cNvPr>
          <p:cNvSpPr/>
          <p:nvPr/>
        </p:nvSpPr>
        <p:spPr>
          <a:xfrm>
            <a:off x="5868144" y="1213134"/>
            <a:ext cx="2963521" cy="3356951"/>
          </a:xfrm>
          <a:prstGeom prst="roundRect">
            <a:avLst>
              <a:gd name="adj" fmla="val 10748"/>
            </a:avLst>
          </a:prstGeom>
          <a:solidFill>
            <a:srgbClr val="FF0000">
              <a:alpha val="74000"/>
            </a:srgb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ยาสเตียรอยด์มีผลต่อการตรวจวัด </a:t>
            </a:r>
            <a:r>
              <a:rPr lang="en-US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cortisol, ACTH </a:t>
            </a:r>
            <a:r>
              <a:rPr lang="th-TH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ดังนั้นควรหยุดยา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Dexamethasone ~ 5 </a:t>
            </a:r>
            <a:r>
              <a:rPr lang="th-TH" sz="2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วัน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Prednisolone ~ 3 </a:t>
            </a:r>
            <a:r>
              <a:rPr lang="th-TH" sz="2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วัน</a:t>
            </a:r>
            <a:endParaRPr lang="en-US" sz="24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Hydrocortisone ~ 1 </a:t>
            </a:r>
            <a:r>
              <a:rPr lang="th-TH" sz="2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วัน</a:t>
            </a:r>
          </a:p>
          <a:p>
            <a:r>
              <a:rPr lang="th-TH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ก่อนทำการตรวจเลือด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CD8E99-6D39-1AB9-6E75-94973CEDB7DC}"/>
              </a:ext>
            </a:extLst>
          </p:cNvPr>
          <p:cNvGrpSpPr/>
          <p:nvPr/>
        </p:nvGrpSpPr>
        <p:grpSpPr>
          <a:xfrm>
            <a:off x="577026" y="5615551"/>
            <a:ext cx="8819510" cy="1242448"/>
            <a:chOff x="656437" y="5161248"/>
            <a:chExt cx="8741347" cy="165659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32A8231-6E61-691A-A4C0-22307A68D624}"/>
                </a:ext>
              </a:extLst>
            </p:cNvPr>
            <p:cNvSpPr/>
            <p:nvPr/>
          </p:nvSpPr>
          <p:spPr>
            <a:xfrm>
              <a:off x="656437" y="5161248"/>
              <a:ext cx="8027648" cy="1600437"/>
            </a:xfrm>
            <a:prstGeom prst="roundRect">
              <a:avLst>
                <a:gd name="adj" fmla="val 10748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982F1E-C017-E459-CB7F-8CF4A85AC5AB}"/>
                </a:ext>
              </a:extLst>
            </p:cNvPr>
            <p:cNvSpPr txBox="1"/>
            <p:nvPr/>
          </p:nvSpPr>
          <p:spPr>
            <a:xfrm>
              <a:off x="844739" y="5217407"/>
              <a:ext cx="8553045" cy="160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th-TH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ลงเวลาที่สั่งเจาะเลือด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v/s </a:t>
              </a:r>
              <a:r>
                <a:rPr lang="th-TH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ขณะนั้น รวมถึงขนาดยา 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vasopressor </a:t>
              </a:r>
              <a:r>
                <a:rPr lang="th-TH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ที่ได้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th-TH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เวลาที่เริ่มให้ยา 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hydrocortisone, dexamethasone</a:t>
              </a:r>
              <a:r>
                <a:rPr lang="th-TH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เพราะ 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BP </a:t>
              </a:r>
              <a:r>
                <a:rPr lang="th-TH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จะดีขึ้นใน 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2-6 </a:t>
              </a:r>
              <a:r>
                <a:rPr lang="th-TH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ชม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. </a:t>
              </a:r>
              <a:r>
                <a:rPr lang="th-TH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หลังได้ยา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106853ED-70DC-AE12-C5B7-CE093C1DD5C2}"/>
              </a:ext>
            </a:extLst>
          </p:cNvPr>
          <p:cNvSpPr txBox="1">
            <a:spLocks/>
          </p:cNvSpPr>
          <p:nvPr/>
        </p:nvSpPr>
        <p:spPr>
          <a:xfrm>
            <a:off x="2358984" y="446290"/>
            <a:ext cx="460385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Adrenal insufficiency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798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ED968963-2C01-6F77-6ED0-2377DA922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63598" t="82590" r="12213" b="10220"/>
          <a:stretch/>
        </p:blipFill>
        <p:spPr bwMode="auto">
          <a:xfrm>
            <a:off x="107504" y="6071394"/>
            <a:ext cx="4464496" cy="74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12819B6-6930-DE45-0E65-65C520FC08B4}"/>
              </a:ext>
            </a:extLst>
          </p:cNvPr>
          <p:cNvGrpSpPr/>
          <p:nvPr/>
        </p:nvGrpSpPr>
        <p:grpSpPr>
          <a:xfrm>
            <a:off x="238660" y="68045"/>
            <a:ext cx="3878713" cy="5953243"/>
            <a:chOff x="238660" y="534984"/>
            <a:chExt cx="3878713" cy="59532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32B6D2-22F1-762B-964D-4F29C54AFA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93" t="30711" r="75459" b="16497"/>
            <a:stretch/>
          </p:blipFill>
          <p:spPr>
            <a:xfrm>
              <a:off x="238660" y="534984"/>
              <a:ext cx="3878713" cy="595324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43C52C-19E2-CAB9-D07F-1B369C21A303}"/>
                </a:ext>
              </a:extLst>
            </p:cNvPr>
            <p:cNvSpPr/>
            <p:nvPr/>
          </p:nvSpPr>
          <p:spPr>
            <a:xfrm>
              <a:off x="3491880" y="4941665"/>
              <a:ext cx="288032" cy="4315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41914-0064-E272-3DE3-A4782A61C30E}"/>
              </a:ext>
            </a:extLst>
          </p:cNvPr>
          <p:cNvSpPr txBox="1">
            <a:spLocks/>
          </p:cNvSpPr>
          <p:nvPr/>
        </p:nvSpPr>
        <p:spPr>
          <a:xfrm>
            <a:off x="3979204" y="739359"/>
            <a:ext cx="5164796" cy="22860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โดยทั่วไปภาวะ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DKA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มีภาวะขาดน้ำ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~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100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มล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/กก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</a:p>
          <a:p>
            <a:pPr marL="128588" indent="-1285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และภาวะ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HHS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มีภาวะขาดน้ำ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~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100-200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มล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/กก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</a:p>
          <a:p>
            <a:pPr marL="128588" indent="-1285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128588" indent="-1285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ผู้ป่วย น้ำหนัก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60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กก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จะขาดน้ำ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6-12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ลิตร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!!</a:t>
            </a:r>
          </a:p>
          <a:p>
            <a:pPr marL="128588" indent="-1285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128588" indent="-1285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863BB01F-5C4B-EE35-774F-AEB1A199D967}"/>
              </a:ext>
            </a:extLst>
          </p:cNvPr>
          <p:cNvSpPr/>
          <p:nvPr/>
        </p:nvSpPr>
        <p:spPr>
          <a:xfrm>
            <a:off x="6121125" y="2113731"/>
            <a:ext cx="619596" cy="602692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highlight>
                <a:srgbClr val="FF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DB9AF9-6C1B-23C3-C949-7A50A1B23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01" y="4005064"/>
            <a:ext cx="3019425" cy="2286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78202F9-ADFD-B313-1A4F-716611AD0087}"/>
              </a:ext>
            </a:extLst>
          </p:cNvPr>
          <p:cNvGrpSpPr/>
          <p:nvPr/>
        </p:nvGrpSpPr>
        <p:grpSpPr>
          <a:xfrm>
            <a:off x="3779912" y="4797152"/>
            <a:ext cx="2003455" cy="1381350"/>
            <a:chOff x="9121256" y="1666729"/>
            <a:chExt cx="2671273" cy="18418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6B5A9A8-2F4C-C99E-D358-EB43CF2C76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3026" t="39013" r="32895" b="20453"/>
            <a:stretch/>
          </p:blipFill>
          <p:spPr>
            <a:xfrm>
              <a:off x="9121256" y="1682771"/>
              <a:ext cx="2671273" cy="182575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5F3815-26EE-A023-C028-071E8D00F5D4}"/>
                </a:ext>
              </a:extLst>
            </p:cNvPr>
            <p:cNvSpPr/>
            <p:nvPr/>
          </p:nvSpPr>
          <p:spPr>
            <a:xfrm>
              <a:off x="9121256" y="1666729"/>
              <a:ext cx="1386323" cy="3706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00" dirty="0">
                <a:latin typeface="TH Sarabun New" panose="020B0500040200020003" pitchFamily="34" charset="-3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B1F35C-67DB-A0C3-F8A4-91CBFE8D48FD}"/>
                </a:ext>
              </a:extLst>
            </p:cNvPr>
            <p:cNvSpPr/>
            <p:nvPr/>
          </p:nvSpPr>
          <p:spPr>
            <a:xfrm>
              <a:off x="10234863" y="1668076"/>
              <a:ext cx="737937" cy="1286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00" dirty="0">
                <a:latin typeface="TH Sarabun New" panose="020B0500040200020003" pitchFamily="34" charset="-34"/>
              </a:endParaRPr>
            </a:p>
          </p:txBody>
        </p:sp>
      </p:grpSp>
      <p:pic>
        <p:nvPicPr>
          <p:cNvPr id="12" name="Picture 4" descr="See the source image">
            <a:extLst>
              <a:ext uri="{FF2B5EF4-FFF2-40B4-BE49-F238E27FC236}">
                <a16:creationId xmlns:a16="http://schemas.microsoft.com/office/drawing/2014/main" id="{9A04BE1F-4967-E894-CA98-67613A8D8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2324" r="3286" b="13549"/>
          <a:stretch/>
        </p:blipFill>
        <p:spPr bwMode="auto">
          <a:xfrm>
            <a:off x="4775400" y="3489937"/>
            <a:ext cx="1489823" cy="1472667"/>
          </a:xfrm>
          <a:prstGeom prst="diamon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9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41914-0064-E272-3DE3-A4782A61C30E}"/>
              </a:ext>
            </a:extLst>
          </p:cNvPr>
          <p:cNvSpPr txBox="1">
            <a:spLocks/>
          </p:cNvSpPr>
          <p:nvPr/>
        </p:nvSpPr>
        <p:spPr>
          <a:xfrm>
            <a:off x="3707904" y="815803"/>
            <a:ext cx="5209730" cy="4444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 เตรียม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insulin infusion </a:t>
            </a:r>
          </a:p>
          <a:p>
            <a:pPr marL="300038" lvl="1" indent="-128588">
              <a:lnSpc>
                <a:spcPct val="100000"/>
              </a:lnSpc>
            </a:pP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RI (1:1)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ผสม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RI 100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ยูนิต ใน 0.9%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NaCl 100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มล.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		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  <a:sym typeface="Wingdings" panose="05000000000000000000" pitchFamily="2" charset="2"/>
              </a:rPr>
              <a:t>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RI 5 </a:t>
            </a:r>
            <a:r>
              <a:rPr lang="en-US" sz="2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u/</a:t>
            </a:r>
            <a:r>
              <a:rPr lang="en-US" sz="2800" b="1" dirty="0" err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hr</a:t>
            </a:r>
            <a:r>
              <a:rPr lang="en-US" sz="2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 5 </a:t>
            </a:r>
            <a:r>
              <a:rPr lang="en-US" sz="2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ml/</a:t>
            </a:r>
            <a:r>
              <a:rPr lang="en-US" sz="2800" b="1" dirty="0" err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hr</a:t>
            </a:r>
            <a:r>
              <a:rPr lang="th-TH" sz="2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28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00038" lvl="1" indent="-128588">
              <a:lnSpc>
                <a:spcPct val="100000"/>
              </a:lnSpc>
            </a:pP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RI (1:2)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ผสม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RI 50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ยูนิต ใน 0.9%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NaCl 100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มล.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		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  <a:sym typeface="Wingdings" panose="05000000000000000000" pitchFamily="2" charset="2"/>
              </a:rPr>
              <a:t>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RI 5 u/</a:t>
            </a:r>
            <a:r>
              <a:rPr lang="en-US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hr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= 10 ml/</a:t>
            </a:r>
            <a:r>
              <a:rPr lang="en-US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hr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128588" indent="-1285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ควรให้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insulin infusion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โดยใช้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infusion pump 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128588" indent="-1285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เนื่องจากอินซูลินจับกับพลาสติก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infusion set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ดังนั้น เมื่อจะเริ่มให้อินซูลิน ให้ไล่สาย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insulin infusion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โดยเปิดทิ้งไปประมาณ 30 มล. ก่อนต่อเข้าผู้ป่วยเสมอ เพื่อ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saturate binding site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ในสายก่อน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128588" indent="-1285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704FAB-F427-06C9-A808-0D88033FCD98}"/>
              </a:ext>
            </a:extLst>
          </p:cNvPr>
          <p:cNvGrpSpPr/>
          <p:nvPr/>
        </p:nvGrpSpPr>
        <p:grpSpPr>
          <a:xfrm>
            <a:off x="-23392" y="404664"/>
            <a:ext cx="3587279" cy="6048672"/>
            <a:chOff x="849085" y="1278251"/>
            <a:chExt cx="2985936" cy="542058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7057BBF-CF53-98BA-99EB-43F82772C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306" t="30711" r="56488" b="7075"/>
            <a:stretch/>
          </p:blipFill>
          <p:spPr>
            <a:xfrm>
              <a:off x="849335" y="1278251"/>
              <a:ext cx="2985686" cy="542058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ED5D92-4FBA-24FF-3CF6-AFEEBA449E5A}"/>
                </a:ext>
              </a:extLst>
            </p:cNvPr>
            <p:cNvSpPr/>
            <p:nvPr/>
          </p:nvSpPr>
          <p:spPr>
            <a:xfrm>
              <a:off x="852945" y="2907961"/>
              <a:ext cx="45719" cy="12267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27E47DA-676C-958B-B8C5-60C4C7360EF6}"/>
                </a:ext>
              </a:extLst>
            </p:cNvPr>
            <p:cNvSpPr/>
            <p:nvPr/>
          </p:nvSpPr>
          <p:spPr>
            <a:xfrm>
              <a:off x="849085" y="5097449"/>
              <a:ext cx="45719" cy="12267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</p:grpSp>
    </p:spTree>
    <p:extLst>
      <p:ext uri="{BB962C8B-B14F-4D97-AF65-F5344CB8AC3E}">
        <p14:creationId xmlns:p14="http://schemas.microsoft.com/office/powerpoint/2010/main" val="132015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41914-0064-E272-3DE3-A4782A61C30E}"/>
              </a:ext>
            </a:extLst>
          </p:cNvPr>
          <p:cNvSpPr txBox="1">
            <a:spLocks/>
          </p:cNvSpPr>
          <p:nvPr/>
        </p:nvSpPr>
        <p:spPr>
          <a:xfrm>
            <a:off x="3951527" y="922006"/>
            <a:ext cx="5084090" cy="362804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ผู้ป่วยจะมี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K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ในร่างกายต่ำเสมอ ถึงแม้ระดับ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K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จะปกติหรือสูง เนื่องจากมีการสูญเสีย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K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ไปทางปัสสาวะ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128588" indent="-1285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ควรให้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IV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add </a:t>
            </a:r>
            <a:r>
              <a:rPr lang="en-US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KCl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โดยใช้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infusion pump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128588" indent="-1285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ความเข้มข้น </a:t>
            </a:r>
            <a:r>
              <a:rPr lang="en-US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KCl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ที่ให้ใน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peripheral vein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ไม่เกิน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40 </a:t>
            </a:r>
            <a:r>
              <a:rPr lang="en-US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MEg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ต่อ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IV 1000 ml  </a:t>
            </a:r>
          </a:p>
          <a:p>
            <a:pPr marL="128588" indent="-1285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EKG monitor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เมื่อให้เกิน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10 </a:t>
            </a:r>
            <a:r>
              <a:rPr lang="en-US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MEq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en-US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hr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128588" indent="-1285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K &gt; 5.2 with abnormal EKG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  <a:sym typeface="Wingdings" panose="05000000000000000000" pitchFamily="2" charset="2"/>
              </a:rPr>
              <a:t>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  <a:sym typeface="Wingdings" panose="05000000000000000000" pitchFamily="2" charset="2"/>
              </a:rPr>
              <a:t>แก้ไข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128588" indent="-1285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128588" indent="-1285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128588" indent="-1285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9D8BB6-2F39-7A1D-D7D9-4FEFFFC92F17}"/>
              </a:ext>
            </a:extLst>
          </p:cNvPr>
          <p:cNvGrpSpPr/>
          <p:nvPr/>
        </p:nvGrpSpPr>
        <p:grpSpPr>
          <a:xfrm>
            <a:off x="115279" y="480404"/>
            <a:ext cx="3836248" cy="6909036"/>
            <a:chOff x="840285" y="1278251"/>
            <a:chExt cx="2994736" cy="54261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31DD57-2BFA-C25B-95CD-8D2B8234E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889" t="30711" r="36696" b="7075"/>
            <a:stretch/>
          </p:blipFill>
          <p:spPr>
            <a:xfrm>
              <a:off x="840285" y="1278251"/>
              <a:ext cx="2994736" cy="542058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ED5D92-4FBA-24FF-3CF6-AFEEBA449E5A}"/>
                </a:ext>
              </a:extLst>
            </p:cNvPr>
            <p:cNvSpPr/>
            <p:nvPr/>
          </p:nvSpPr>
          <p:spPr>
            <a:xfrm>
              <a:off x="2402006" y="5477725"/>
              <a:ext cx="1426579" cy="12267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E81A22E-3E60-7911-8526-33AE2E827895}"/>
              </a:ext>
            </a:extLst>
          </p:cNvPr>
          <p:cNvGrpSpPr/>
          <p:nvPr/>
        </p:nvGrpSpPr>
        <p:grpSpPr>
          <a:xfrm>
            <a:off x="7038474" y="5425563"/>
            <a:ext cx="2105526" cy="1366708"/>
            <a:chOff x="9382214" y="4876556"/>
            <a:chExt cx="2807368" cy="182227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92A0D1C-B6AB-C018-145D-E41E6C6F6A5B}"/>
                </a:ext>
              </a:extLst>
            </p:cNvPr>
            <p:cNvSpPr/>
            <p:nvPr/>
          </p:nvSpPr>
          <p:spPr>
            <a:xfrm>
              <a:off x="9390659" y="4876556"/>
              <a:ext cx="2656829" cy="182227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2CF990-65C4-B639-A38C-B390AA19F43E}"/>
                </a:ext>
              </a:extLst>
            </p:cNvPr>
            <p:cNvSpPr txBox="1"/>
            <p:nvPr/>
          </p:nvSpPr>
          <p:spPr>
            <a:xfrm>
              <a:off x="9382214" y="5074607"/>
              <a:ext cx="280736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solidFill>
                    <a:srgbClr val="DE0442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กรณีที่มีไตวาย </a:t>
              </a:r>
              <a:endParaRPr lang="en-US" sz="2400" dirty="0">
                <a:solidFill>
                  <a:srgbClr val="DE0442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400" dirty="0">
                  <a:solidFill>
                    <a:srgbClr val="DE0442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ไม่มีปัสสาวะ หรือ</a:t>
              </a:r>
              <a:endParaRPr lang="en-US" sz="2400" dirty="0">
                <a:solidFill>
                  <a:srgbClr val="DE0442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en-US" sz="2400" dirty="0">
                  <a:solidFill>
                    <a:srgbClr val="DE0442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EKG </a:t>
              </a:r>
              <a:r>
                <a:rPr lang="th-TH" sz="2400" dirty="0">
                  <a:solidFill>
                    <a:srgbClr val="DE0442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 </a:t>
              </a:r>
              <a:r>
                <a:rPr lang="en-US" sz="2400" dirty="0">
                  <a:solidFill>
                    <a:srgbClr val="DE0442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tall peak T</a:t>
              </a:r>
            </a:p>
          </p:txBody>
        </p:sp>
      </p:grpSp>
      <p:pic>
        <p:nvPicPr>
          <p:cNvPr id="10" name="Picture 4" descr="See the source image">
            <a:extLst>
              <a:ext uri="{FF2B5EF4-FFF2-40B4-BE49-F238E27FC236}">
                <a16:creationId xmlns:a16="http://schemas.microsoft.com/office/drawing/2014/main" id="{F967D69C-2025-C74B-7C04-B2245B164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2324" r="3286" b="13549"/>
          <a:stretch/>
        </p:blipFill>
        <p:spPr bwMode="auto">
          <a:xfrm>
            <a:off x="5652120" y="5445224"/>
            <a:ext cx="1321366" cy="1306150"/>
          </a:xfrm>
          <a:prstGeom prst="diamon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71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892AFA1-013F-D652-3734-349686074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21" y="4355140"/>
            <a:ext cx="3019425" cy="2286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41914-0064-E272-3DE3-A4782A61C30E}"/>
              </a:ext>
            </a:extLst>
          </p:cNvPr>
          <p:cNvSpPr txBox="1">
            <a:spLocks/>
          </p:cNvSpPr>
          <p:nvPr/>
        </p:nvSpPr>
        <p:spPr>
          <a:xfrm>
            <a:off x="4874079" y="1610302"/>
            <a:ext cx="5084090" cy="362804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ให้เมื่อ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acidosis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มาก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pH &lt; 6.9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" name="Picture 4" descr="See the source image">
            <a:extLst>
              <a:ext uri="{FF2B5EF4-FFF2-40B4-BE49-F238E27FC236}">
                <a16:creationId xmlns:a16="http://schemas.microsoft.com/office/drawing/2014/main" id="{F967D69C-2025-C74B-7C04-B2245B164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2324" r="3286" b="13549"/>
          <a:stretch/>
        </p:blipFill>
        <p:spPr bwMode="auto">
          <a:xfrm>
            <a:off x="5089657" y="2710843"/>
            <a:ext cx="1648327" cy="1629346"/>
          </a:xfrm>
          <a:prstGeom prst="diamon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296A44-938E-6ADA-3630-6CF72D4748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139" t="30711" r="20161" b="41468"/>
          <a:stretch/>
        </p:blipFill>
        <p:spPr>
          <a:xfrm>
            <a:off x="309870" y="729980"/>
            <a:ext cx="4480948" cy="39617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9ACC909-0CF5-AD31-F893-4DDE3A3FDED8}"/>
              </a:ext>
            </a:extLst>
          </p:cNvPr>
          <p:cNvGrpSpPr/>
          <p:nvPr/>
        </p:nvGrpSpPr>
        <p:grpSpPr>
          <a:xfrm>
            <a:off x="3872351" y="4807465"/>
            <a:ext cx="2003455" cy="1381350"/>
            <a:chOff x="9121256" y="1666729"/>
            <a:chExt cx="2671273" cy="18418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0013A7A-D576-6FD0-9530-4D5E1ADA21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3026" t="39013" r="32895" b="20453"/>
            <a:stretch/>
          </p:blipFill>
          <p:spPr>
            <a:xfrm>
              <a:off x="9121256" y="1682771"/>
              <a:ext cx="2671273" cy="1825758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7ADA4DD-FD88-206C-F96C-7B6A1407A53B}"/>
                </a:ext>
              </a:extLst>
            </p:cNvPr>
            <p:cNvSpPr/>
            <p:nvPr/>
          </p:nvSpPr>
          <p:spPr>
            <a:xfrm>
              <a:off x="9121256" y="1666729"/>
              <a:ext cx="1386323" cy="3706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00" dirty="0">
                <a:latin typeface="TH Sarabun New" panose="020B0500040200020003" pitchFamily="34" charset="-34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24804E-468E-C45C-1511-B4EC7A47485E}"/>
                </a:ext>
              </a:extLst>
            </p:cNvPr>
            <p:cNvSpPr/>
            <p:nvPr/>
          </p:nvSpPr>
          <p:spPr>
            <a:xfrm>
              <a:off x="10234863" y="1668076"/>
              <a:ext cx="737937" cy="1286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00" dirty="0">
                <a:latin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70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94D0B6-C242-4754-8FC6-8E72413F538A}"/>
              </a:ext>
            </a:extLst>
          </p:cNvPr>
          <p:cNvSpPr/>
          <p:nvPr/>
        </p:nvSpPr>
        <p:spPr>
          <a:xfrm>
            <a:off x="1835696" y="3140968"/>
            <a:ext cx="7200800" cy="1387014"/>
          </a:xfrm>
          <a:prstGeom prst="roundRect">
            <a:avLst/>
          </a:prstGeom>
          <a:solidFill>
            <a:srgbClr val="00B0F0">
              <a:alpha val="42000"/>
            </a:srgbClr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E35C58-C3EB-4EB0-8F3B-83842F54212B}"/>
              </a:ext>
            </a:extLst>
          </p:cNvPr>
          <p:cNvSpPr/>
          <p:nvPr/>
        </p:nvSpPr>
        <p:spPr>
          <a:xfrm>
            <a:off x="1835696" y="4888022"/>
            <a:ext cx="4428492" cy="1238139"/>
          </a:xfrm>
          <a:prstGeom prst="roundRect">
            <a:avLst/>
          </a:prstGeom>
          <a:solidFill>
            <a:srgbClr val="FFFF00">
              <a:alpha val="42000"/>
            </a:srgbClr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1D0365D-C2CF-4380-BE7E-B448A24A316D}"/>
              </a:ext>
            </a:extLst>
          </p:cNvPr>
          <p:cNvSpPr/>
          <p:nvPr/>
        </p:nvSpPr>
        <p:spPr>
          <a:xfrm>
            <a:off x="1823516" y="1637928"/>
            <a:ext cx="3744416" cy="1143000"/>
          </a:xfrm>
          <a:prstGeom prst="roundRect">
            <a:avLst/>
          </a:prstGeom>
          <a:solidFill>
            <a:srgbClr val="92D050">
              <a:alpha val="42000"/>
            </a:srgbClr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E6DE5-122E-4EC1-89C0-98AF9A2F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        </a:t>
            </a:r>
            <a:r>
              <a:rPr lang="en-US" dirty="0"/>
              <a:t>Pitfall in DKA/HHS Rx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573F648-EF8C-4423-AD7E-72602B51D0C5}"/>
              </a:ext>
            </a:extLst>
          </p:cNvPr>
          <p:cNvSpPr/>
          <p:nvPr/>
        </p:nvSpPr>
        <p:spPr>
          <a:xfrm>
            <a:off x="457200" y="1844824"/>
            <a:ext cx="1018456" cy="759221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Dx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4837183-0783-476B-B3A6-8C29FE657633}"/>
              </a:ext>
            </a:extLst>
          </p:cNvPr>
          <p:cNvSpPr/>
          <p:nvPr/>
        </p:nvSpPr>
        <p:spPr>
          <a:xfrm>
            <a:off x="323528" y="5175050"/>
            <a:ext cx="1368152" cy="759221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Out of DKA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CB740B5-0C93-4A73-8DB2-42FAC26A0731}"/>
              </a:ext>
            </a:extLst>
          </p:cNvPr>
          <p:cNvSpPr/>
          <p:nvPr/>
        </p:nvSpPr>
        <p:spPr>
          <a:xfrm>
            <a:off x="426655" y="3336031"/>
            <a:ext cx="1018456" cy="75922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Rx </a:t>
            </a: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424136B3-603B-4D58-A7C9-5F5F10F0CFA3}"/>
              </a:ext>
            </a:extLst>
          </p:cNvPr>
          <p:cNvSpPr/>
          <p:nvPr/>
        </p:nvSpPr>
        <p:spPr>
          <a:xfrm>
            <a:off x="1691680" y="318652"/>
            <a:ext cx="720080" cy="82636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1D694-2C31-41EF-9FA1-0E5B8D628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96" y="1600200"/>
            <a:ext cx="7200800" cy="45259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RI 10 u IV, 10 u </a:t>
            </a:r>
            <a:r>
              <a:rPr lang="en-US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sc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VBG for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dx </a:t>
            </a:r>
          </a:p>
          <a:p>
            <a:endParaRPr lang="en-US" sz="1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Hypoglycemia; off insulin</a:t>
            </a:r>
          </a:p>
          <a:p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Bridging insulin; RI </a:t>
            </a:r>
            <a:r>
              <a:rPr lang="en-US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sc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ตอนกลางคืนโดยไม่มีอาหาร 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sz="1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RI scale </a:t>
            </a:r>
          </a:p>
          <a:p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Keep DTX 80-200 mg%</a:t>
            </a:r>
            <a:endParaRPr lang="th-TH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643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643182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err="1">
                <a:latin typeface="2005_iannnnnGMO" pitchFamily="2" charset="0"/>
                <a:cs typeface="2005_iannnnnGMO" pitchFamily="2" charset="0"/>
              </a:rPr>
              <a:t>Glycemic</a:t>
            </a:r>
            <a:r>
              <a:rPr lang="en-US" sz="5400" dirty="0">
                <a:latin typeface="2005_iannnnnGMO" pitchFamily="2" charset="0"/>
                <a:cs typeface="2005_iannnnnGMO" pitchFamily="2" charset="0"/>
              </a:rPr>
              <a:t> control</a:t>
            </a:r>
            <a:br>
              <a:rPr lang="en-US" sz="5400" dirty="0">
                <a:latin typeface="2005_iannnnnGMO" pitchFamily="2" charset="0"/>
                <a:cs typeface="2005_iannnnnGMO" pitchFamily="2" charset="0"/>
              </a:rPr>
            </a:br>
            <a:r>
              <a:rPr lang="en-US" sz="5400" dirty="0">
                <a:latin typeface="2005_iannnnnGMO" pitchFamily="2" charset="0"/>
                <a:cs typeface="2005_iannnnnGMO" pitchFamily="2" charset="0"/>
              </a:rPr>
              <a:t> in IPD </a:t>
            </a:r>
            <a:endParaRPr lang="th-TH" sz="5400" dirty="0">
              <a:latin typeface="2005_iannnnnGMO" pitchFamily="2" charset="0"/>
              <a:cs typeface="2005_iannnnnGMO" pitchFamily="2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7539" t="30000" r="25000" b="36250"/>
          <a:stretch>
            <a:fillRect/>
          </a:stretch>
        </p:blipFill>
        <p:spPr bwMode="auto">
          <a:xfrm>
            <a:off x="2000232" y="2143116"/>
            <a:ext cx="578644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1F4DE1A-2351-4DB0-A7D2-88F729085452}"/>
              </a:ext>
            </a:extLst>
          </p:cNvPr>
          <p:cNvSpPr/>
          <p:nvPr/>
        </p:nvSpPr>
        <p:spPr>
          <a:xfrm>
            <a:off x="4572000" y="3645024"/>
            <a:ext cx="1152128" cy="641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7578" t="24375" r="29101" b="15317"/>
          <a:stretch>
            <a:fillRect/>
          </a:stretch>
        </p:blipFill>
        <p:spPr bwMode="auto">
          <a:xfrm>
            <a:off x="357158" y="71414"/>
            <a:ext cx="82868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17578" t="43125" r="42578" b="48437"/>
          <a:stretch>
            <a:fillRect/>
          </a:stretch>
        </p:blipFill>
        <p:spPr bwMode="auto">
          <a:xfrm>
            <a:off x="571473" y="5969229"/>
            <a:ext cx="6715171" cy="88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84CCD8-9D01-4B7A-8F2A-4D9938C3A8CC}"/>
              </a:ext>
            </a:extLst>
          </p:cNvPr>
          <p:cNvSpPr/>
          <p:nvPr/>
        </p:nvSpPr>
        <p:spPr>
          <a:xfrm>
            <a:off x="1979712" y="1417638"/>
            <a:ext cx="1440160" cy="859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&lt; 140 mg%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A32B2F-20CE-4AE9-A2FC-C5DED392CA53}"/>
              </a:ext>
            </a:extLst>
          </p:cNvPr>
          <p:cNvSpPr/>
          <p:nvPr/>
        </p:nvSpPr>
        <p:spPr>
          <a:xfrm>
            <a:off x="5285838" y="1457537"/>
            <a:ext cx="1440160" cy="859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sz="2000" dirty="0"/>
              <a:t> 140 mg%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4C6FD7-91F9-4695-BF50-1248D0F78A53}"/>
              </a:ext>
            </a:extLst>
          </p:cNvPr>
          <p:cNvSpPr/>
          <p:nvPr/>
        </p:nvSpPr>
        <p:spPr>
          <a:xfrm>
            <a:off x="6988093" y="1451993"/>
            <a:ext cx="144016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Checked HbA1c</a:t>
            </a:r>
          </a:p>
          <a:p>
            <a:pPr algn="ctr"/>
            <a:r>
              <a:rPr lang="en-US" sz="2000" dirty="0"/>
              <a:t>(</a:t>
            </a:r>
            <a:r>
              <a:rPr lang="th-TH" sz="2000" dirty="0"/>
              <a:t>ถ้าไม่มีผลใน </a:t>
            </a:r>
            <a:r>
              <a:rPr lang="en-US" sz="2000" dirty="0"/>
              <a:t>3 </a:t>
            </a:r>
            <a:r>
              <a:rPr lang="th-TH" sz="2000" dirty="0"/>
              <a:t>เดือน</a:t>
            </a:r>
            <a:r>
              <a:rPr lang="en-US" sz="2000" dirty="0"/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B32215-17C5-4490-8128-ABE6D5AB8D4B}"/>
              </a:ext>
            </a:extLst>
          </p:cNvPr>
          <p:cNvSpPr/>
          <p:nvPr/>
        </p:nvSpPr>
        <p:spPr>
          <a:xfrm>
            <a:off x="1403648" y="2814250"/>
            <a:ext cx="1440160" cy="1118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No need to follow up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5D1BAA-DEC3-4CC1-8CFC-B2D20C4D78FE}"/>
              </a:ext>
            </a:extLst>
          </p:cNvPr>
          <p:cNvSpPr/>
          <p:nvPr/>
        </p:nvSpPr>
        <p:spPr>
          <a:xfrm>
            <a:off x="3082831" y="2814250"/>
            <a:ext cx="1705194" cy="205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High risk for hyperglycemia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/>
              <a:t>Steroid Rx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/>
              <a:t>Enteral nutrition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/>
              <a:t>Parenteral nutrition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B74998-43E3-43B7-B26F-65E45B33A82F}"/>
              </a:ext>
            </a:extLst>
          </p:cNvPr>
          <p:cNvSpPr/>
          <p:nvPr/>
        </p:nvSpPr>
        <p:spPr>
          <a:xfrm>
            <a:off x="5364088" y="2852936"/>
            <a:ext cx="1440160" cy="859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Need to monitor 24-48 </a:t>
            </a:r>
            <a:r>
              <a:rPr lang="en-US" sz="2000" dirty="0" err="1"/>
              <a:t>hr</a:t>
            </a: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1CF60F-CDCF-4179-B403-418761E179D0}"/>
              </a:ext>
            </a:extLst>
          </p:cNvPr>
          <p:cNvSpPr/>
          <p:nvPr/>
        </p:nvSpPr>
        <p:spPr>
          <a:xfrm>
            <a:off x="5359255" y="4153942"/>
            <a:ext cx="1440160" cy="859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&gt; 180 mg%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3A9A2C-F9E2-4969-9120-586B8A4D262E}"/>
              </a:ext>
            </a:extLst>
          </p:cNvPr>
          <p:cNvSpPr/>
          <p:nvPr/>
        </p:nvSpPr>
        <p:spPr>
          <a:xfrm>
            <a:off x="5394315" y="5229200"/>
            <a:ext cx="1440160" cy="661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Insulin Rx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752</Words>
  <Application>Microsoft Office PowerPoint</Application>
  <PresentationFormat>On-screen Show (4:3)</PresentationFormat>
  <Paragraphs>123</Paragraphs>
  <Slides>29</Slides>
  <Notes>6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2005_iannnnnGMO</vt:lpstr>
      <vt:lpstr>Arial</vt:lpstr>
      <vt:lpstr>Calibri</vt:lpstr>
      <vt:lpstr>Courier New</vt:lpstr>
      <vt:lpstr>TH Sarabun New</vt:lpstr>
      <vt:lpstr>Times New Roman</vt:lpstr>
      <vt:lpstr>Office Theme</vt:lpstr>
      <vt:lpstr>Hyperglycemia/DM in IPD Thyroid disease </vt:lpstr>
      <vt:lpstr>Diagnosis DKA/HHS</vt:lpstr>
      <vt:lpstr>PowerPoint Presentation</vt:lpstr>
      <vt:lpstr>PowerPoint Presentation</vt:lpstr>
      <vt:lpstr>PowerPoint Presentation</vt:lpstr>
      <vt:lpstr>PowerPoint Presentation</vt:lpstr>
      <vt:lpstr>         Pitfall in DKA/HHS Rx</vt:lpstr>
      <vt:lpstr>Glycemic control  in IPD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Glycemic control  in IPD </vt:lpstr>
      <vt:lpstr>PowerPoint Presentation</vt:lpstr>
      <vt:lpstr>PowerPoint Presentation</vt:lpstr>
      <vt:lpstr>PowerPoint Presentation</vt:lpstr>
      <vt:lpstr>PowerPoint Presentation</vt:lpstr>
      <vt:lpstr>Thyroid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emergency</dc:title>
  <dc:creator>Windows User</dc:creator>
  <cp:lastModifiedBy>รุ่งไพลิน บูรณากาญจน์</cp:lastModifiedBy>
  <cp:revision>23</cp:revision>
  <dcterms:created xsi:type="dcterms:W3CDTF">2018-06-05T13:42:45Z</dcterms:created>
  <dcterms:modified xsi:type="dcterms:W3CDTF">2023-05-06T06:57:42Z</dcterms:modified>
</cp:coreProperties>
</file>