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0" autoAdjust="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DC1A3-F2BC-4484-A691-B8BC8B9EF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3347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C7279-9303-4A2A-A65E-3754BFFC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356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C7279-9303-4A2A-A65E-3754BFFCF098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0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A Y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B4F8BEB-03F3-1F66-44FB-0A1C48CE433A}"/>
              </a:ext>
            </a:extLst>
          </p:cNvPr>
          <p:cNvSpPr/>
          <p:nvPr userDrawn="1"/>
        </p:nvSpPr>
        <p:spPr>
          <a:xfrm>
            <a:off x="-19052" y="-5358"/>
            <a:ext cx="12211051" cy="6863358"/>
          </a:xfrm>
          <a:prstGeom prst="rect">
            <a:avLst/>
          </a:prstGeom>
          <a:solidFill>
            <a:srgbClr val="ED8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213760-3238-3D09-1169-B907F70D5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2179" y="1829340"/>
            <a:ext cx="9799820" cy="2387600"/>
          </a:xfrm>
          <a:solidFill>
            <a:schemeClr val="accent1">
              <a:lumMod val="75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C100A2B-E577-2563-6848-7E98C2B96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2179" y="4309142"/>
            <a:ext cx="9799820" cy="165576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th-TH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CEBFD8E-BAF6-39C1-07E4-3F600B8C9E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508782"/>
            <a:ext cx="2411233" cy="5559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0AEF23-FDCA-2120-8D1A-F8D68EE64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63" y="6191540"/>
            <a:ext cx="6906159" cy="541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7BF4495-3387-76EB-F8E7-F270834A50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32" y="266059"/>
            <a:ext cx="7687840" cy="13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5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34B8EE-3358-259E-7244-AD79684C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589934-764E-7E60-DE3E-A7A931438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th-TH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A8E56A-3F7E-57C2-81E2-4867F7C1A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5E95B-F5BC-4C4C-B1D5-FC13738ADF7A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849D10-EB5C-3DC1-6BD6-E1FAEE265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C4C919-9400-DD9B-8E94-EF6EB014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66BF-0323-403E-B3F1-A9FD42FB19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956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B73E2A-306D-20B8-2ABE-3A28427C5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A53E05-CF3C-08F0-3DC7-B161B9E3F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85A3ED-4DB7-6EA8-12F4-6E43FB0E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5E95B-F5BC-4C4C-B1D5-FC13738ADF7A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58D586-0F83-0F56-A1BC-F5E4E4B7D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CE49AE-5A08-8FD5-DBD9-55D718D6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66BF-0323-403E-B3F1-A9FD42FB19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5626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75CB81-F820-487A-227A-81F83AD1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BC1414-59B3-49A4-ED2C-9F0DA9E47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5EA3C3-5DD3-4922-F727-147738D2E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927CF1-12BB-F731-5BBB-5C0BAD7D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5E95B-F5BC-4C4C-B1D5-FC13738ADF7A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9B88DF-5887-F3CA-1757-855DF846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9CEBB2E-513D-EB3F-CD92-0B5557D3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66BF-0323-403E-B3F1-A9FD42FB19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90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2B4A0B-A177-141C-7FF8-78447E4C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8B2E9C-33D8-CFBF-10E8-BACA9AE9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AF38279-2D87-24B9-0EE8-82B79D296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1A3C51B-2105-63E5-B4EB-27A07A7BC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FDC968B-7389-C625-C5F7-E6EC1CCB2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2E8AA2B-E0A4-6F25-BC66-208182CA7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5E95B-F5BC-4C4C-B1D5-FC13738ADF7A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ADE9EFC-DC33-BC36-C13A-72B9C80A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F9209E4-9FED-4198-AF8C-11CE0948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66BF-0323-403E-B3F1-A9FD42FB19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138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02B39D-6D8E-CA39-A530-E5E01C97E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9DB54D3-599C-07BA-99B7-BC17DED7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5E95B-F5BC-4C4C-B1D5-FC13738ADF7A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EAB364-75C1-384F-C1F9-376ED7B2F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21FFC6-9E78-5CA0-F176-F8963C3E0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66BF-0323-403E-B3F1-A9FD42FB19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730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69625B4-C090-CEC5-57F2-8BCA5344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5E95B-F5BC-4C4C-B1D5-FC13738ADF7A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EC4E891-9812-A446-63B7-E1F223B1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4D355FD-C95C-B55F-3AA4-3390DA03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66BF-0323-403E-B3F1-A9FD42FB19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6153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5C205E-D4A4-05DC-427B-A3553BD1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3BD846-37AD-F68E-B82A-E1088848C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04DE1E2-C30C-0D32-EEDD-82F5AA3A0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DA1515-0B20-FA1B-DC9E-2F69CDA4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5E95B-F5BC-4C4C-B1D5-FC13738ADF7A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AC883-74A0-C481-5849-469329ED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688F15-6D73-4CE8-544A-B9EB7AC5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66BF-0323-403E-B3F1-A9FD42FB19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388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E77770-A34E-442E-BCC7-1B05479E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0802060-62B8-67F6-3BB7-C3657F22E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782B0B4-79F0-5122-42B5-A1687A7DE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AA7F82-6B8D-861E-39A4-D0FABE472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5E95B-F5BC-4C4C-B1D5-FC13738ADF7A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EA1B8D-4E6E-A10E-21EC-2A70959B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A1BF8C3-4708-BB5D-A7C6-56ECF2382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066BF-0323-403E-B3F1-A9FD42FB19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822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59467A-073F-E448-296C-CE7979250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AACD20-9777-3E70-E5FC-F3E91728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th-TH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63F71B-AA12-E32A-FA48-2CA585276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5E95B-F5BC-4C4C-B1D5-FC13738ADF7A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D77CCD-8228-9E00-9940-4A557462F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2F53B8-A58F-E3BD-7DAD-83CE691EC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066BF-0323-403E-B3F1-A9FD42FB19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879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39C74D-CBD9-17AF-1F6F-0D03C0F1A3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Stroke Fast Tract : </a:t>
            </a:r>
            <a:b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</a:b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Practical Points</a:t>
            </a:r>
            <a:endParaRPr lang="th-TH" sz="66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9A22E8A-9D15-DAB3-ED78-BD0DCAFB3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8451" y="4309142"/>
            <a:ext cx="9202993" cy="1655762"/>
          </a:xfrm>
        </p:spPr>
        <p:txBody>
          <a:bodyPr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นพ. วัฒนกิจ </a:t>
            </a:r>
            <a:r>
              <a:rPr kumimoji="0" lang="th-TH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นทรธนะสุทธิ์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อายุรแพทย์ประสาทวิทยา, ประธาน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Service plan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สาขา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Stroke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โรงพยาบาลศูนย์เจ้าพระยายมราช จ.สุพรรณบุรี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82652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B85ED2DA-F113-E997-69B3-038E5533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ngsana New" panose="02020603050405020304" pitchFamily="18" charset="-34"/>
              </a:rPr>
              <a:t>แนวทางการแจ้งผู้ป่วยหรือญาติให้ยา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ngsana New" panose="02020603050405020304" pitchFamily="18" charset="-34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rt-PA iv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C521B3D0-4146-37FD-3526-ED88D6140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65" y="1690688"/>
            <a:ext cx="11503741" cy="4651118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เป็นการรักษาตามมาตรฐาน </a:t>
            </a:r>
            <a:r>
              <a:rPr kumimoji="0" lang="th-TH" sz="4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สามารถให้ยาได้ใน 4.5 ชั่วโมง เท่านั้น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ซึ่งเป็นยาที่มี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ราคาสูงมาก (หลายหมื่นบาทต่อครั้ง) </a:t>
            </a:r>
            <a:r>
              <a:rPr kumimoji="0" lang="th-TH" sz="4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แต่สามารถใช้ได้ทุกสิทธิ์ฟรีหากมีข้อบ่งใช้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โอกาสฟื้นตัวหรือ</a:t>
            </a:r>
            <a:r>
              <a:rPr kumimoji="0" lang="th-TH" sz="4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หายเกือบปกติเพิ่มขึ้นจาก 20-30</a:t>
            </a:r>
            <a:r>
              <a:rPr kumimoji="0" lang="en-US" sz="4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% </a:t>
            </a:r>
            <a:r>
              <a:rPr kumimoji="0" lang="th-TH" sz="4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เป็น 31-50</a:t>
            </a:r>
            <a:r>
              <a:rPr kumimoji="0" lang="en-US" sz="4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3.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มีโอกาสเกิดภาวะแทรกซ้อนได้บ้าง เช่น เลือดออกในสมอง 6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%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(หากไม่ได้รับยามี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โอกาสเลือดออก 6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4.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อัตราการเสียชีวิต ในผู้ป่วยที่ได้รับยาและไม่ได้รับยา ไม่แตกต่างกัน </a:t>
            </a:r>
            <a:r>
              <a:rPr kumimoji="0" lang="th-TH" sz="4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(ไม่ทำให้เสียชีวิต</a:t>
            </a:r>
            <a:r>
              <a:rPr kumimoji="0" lang="en-US" sz="4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</a:t>
            </a:r>
            <a:r>
              <a:rPr kumimoji="0" lang="th-TH" sz="4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มากขึ้นหรือลดลง)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***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kumimoji="0" lang="th-TH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อัตราการหายเป็นปกติหรือเกือบปกติ วัดที่ 3 เดือน ***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4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85B5900E-C9FD-2A9A-F1F4-34E758AD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083C65A1-C9C7-FB13-73E3-F6ECEEB94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553B9B1B-E0F5-82A5-CA79-3A5A17A41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81" y="872834"/>
            <a:ext cx="5561639" cy="5169191"/>
          </a:xfrm>
          <a:prstGeom prst="rect">
            <a:avLst/>
          </a:prstGeom>
        </p:spPr>
      </p:pic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4E0DEDB5-AEDA-0C95-AF31-8D8613046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65" y="872836"/>
            <a:ext cx="5565454" cy="51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6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8D768055-569A-4E5D-0131-851CBDCA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Standing order </a:t>
            </a: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AB68D3D4-A2DE-9F20-23CF-721E06341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6B5E898B-0C59-2592-D5CC-474EE7AD2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769370"/>
              </p:ext>
            </p:extLst>
          </p:nvPr>
        </p:nvGraphicFramePr>
        <p:xfrm>
          <a:off x="4971099" y="138546"/>
          <a:ext cx="477132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3" imgW="7110917" imgH="10222498" progId="Word.Document.12">
                  <p:embed/>
                </p:oleObj>
              </mc:Choice>
              <mc:Fallback>
                <p:oleObj name="Document" r:id="rId3" imgW="7110917" imgH="10222498" progId="Word.Document.12">
                  <p:embed/>
                  <p:pic>
                    <p:nvPicPr>
                      <p:cNvPr id="4" name="ตัวแทนเนื้อหา 3">
                        <a:extLst>
                          <a:ext uri="{FF2B5EF4-FFF2-40B4-BE49-F238E27FC236}">
                            <a16:creationId xmlns="" xmlns:a16="http://schemas.microsoft.com/office/drawing/2014/main" id="{1A9D742E-DD7B-42F6-6B1C-5ABEF2490E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71099" y="138546"/>
                        <a:ext cx="477132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7114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EFF20C5E-7968-16D7-3D75-2D210DE3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ngsana New" panose="02020603050405020304" pitchFamily="18" charset="-34"/>
              </a:rPr>
              <a:t>แนวทางการดูแลรักษา </a:t>
            </a: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F3961B84-9B1C-95F9-C386-83DA547D6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74" y="1690688"/>
            <a:ext cx="10943303" cy="4351338"/>
          </a:xfrm>
        </p:spPr>
        <p:txBody>
          <a:bodyPr>
            <a:norm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Antiplatelet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/>
            </a:r>
            <a:b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1.1 ASA 160-300 mg/day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1.2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กรณีแพ้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ASA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recurrent stroke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พิจารณาเลือกเป็น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Clopidogrel (Plavix) 75 mg/day (Load 300 mg)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1.3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กรณี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High risk TIA (ABCD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score ≥ 4)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Minor stroke (NIHSS ≤ 3)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พิจารณาเลือก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Combine antiplatelet (ASA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81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mg+ Clopidogrel (Plavix) 75 mg)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เป็นเวลานาน 3 สัปดาห์ หลังจากนั้นปรับเหลือ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Clopidogrel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ตัวเดียว</a:t>
            </a:r>
            <a:b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2. .........................................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50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3CA0F25-4C87-CBF3-3457-AC557678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การสรุปชาร์ต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Principal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diagnosis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8A0CFEF8-7C0C-B5DD-B485-D613DBE66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ไม่ควรสรุปว่า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Acute ischemic stroke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2.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ควรสรุป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Acute lacunar infarction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Acute MCA infarction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Brain stem stroke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Old CVA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**** 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เปิดดูได้จากผลอ่าน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CT brain report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72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E8090F70-607D-2A25-AB56-A2C2B33F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ngsana New" panose="02020603050405020304" pitchFamily="18" charset="-34"/>
              </a:rPr>
              <a:t>รูปวอร์ด</a:t>
            </a:r>
            <a:endParaRPr lang="en-US" dirty="0"/>
          </a:p>
        </p:txBody>
      </p:sp>
      <p:pic>
        <p:nvPicPr>
          <p:cNvPr id="4" name="Content Placeholder 8">
            <a:extLst>
              <a:ext uri="{FF2B5EF4-FFF2-40B4-BE49-F238E27FC236}">
                <a16:creationId xmlns="" xmlns:a16="http://schemas.microsoft.com/office/drawing/2014/main" id="{848A298D-1F03-2951-D34C-4A5B776C9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31" y="898409"/>
            <a:ext cx="4196794" cy="55944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56D4E8F-F902-B919-9457-0606BCB45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577" y="898409"/>
            <a:ext cx="4300385" cy="5777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0737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7DED7084-B121-8907-6D7F-04ABF79B8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690" y="752168"/>
            <a:ext cx="6592530" cy="337738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32B04BC9-CC47-A1C2-A6C5-536BBCB81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225" y="3942894"/>
            <a:ext cx="4984955" cy="236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A3E3A091-B7B1-BD2C-AD0D-59C0A0E4F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39" y="2094271"/>
            <a:ext cx="8554063" cy="3038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737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4">
            <a:extLst>
              <a:ext uri="{FF2B5EF4-FFF2-40B4-BE49-F238E27FC236}">
                <a16:creationId xmlns="" xmlns:a16="http://schemas.microsoft.com/office/drawing/2014/main" id="{6BF779CA-6E3E-21B4-BB2C-1269CC400C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003364"/>
              </p:ext>
            </p:extLst>
          </p:nvPr>
        </p:nvGraphicFramePr>
        <p:xfrm>
          <a:off x="442452" y="752168"/>
          <a:ext cx="11164530" cy="4960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510">
                  <a:extLst>
                    <a:ext uri="{9D8B030D-6E8A-4147-A177-3AD203B41FA5}">
                      <a16:colId xmlns="" xmlns:a16="http://schemas.microsoft.com/office/drawing/2014/main" val="3966451006"/>
                    </a:ext>
                  </a:extLst>
                </a:gridCol>
                <a:gridCol w="3721510">
                  <a:extLst>
                    <a:ext uri="{9D8B030D-6E8A-4147-A177-3AD203B41FA5}">
                      <a16:colId xmlns="" xmlns:a16="http://schemas.microsoft.com/office/drawing/2014/main" val="234196908"/>
                    </a:ext>
                  </a:extLst>
                </a:gridCol>
                <a:gridCol w="3721510">
                  <a:extLst>
                    <a:ext uri="{9D8B030D-6E8A-4147-A177-3AD203B41FA5}">
                      <a16:colId xmlns="" xmlns:a16="http://schemas.microsoft.com/office/drawing/2014/main" val="1299159534"/>
                    </a:ext>
                  </a:extLst>
                </a:gridCol>
              </a:tblGrid>
              <a:tr h="1504335">
                <a:tc>
                  <a:txBody>
                    <a:bodyPr/>
                    <a:lstStyle/>
                    <a:p>
                      <a:endParaRPr lang="en-US" sz="5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Golden periods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NIHSS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3012795"/>
                  </a:ext>
                </a:extLst>
              </a:tr>
              <a:tr h="1118426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rt-PA iv </a:t>
                      </a:r>
                    </a:p>
                    <a:p>
                      <a:pPr algn="ctr"/>
                      <a:endParaRPr lang="en-US" sz="4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4.5 </a:t>
                      </a:r>
                      <a:r>
                        <a:rPr lang="en-US" sz="5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hr</a:t>
                      </a:r>
                      <a:endParaRPr lang="en-US" sz="5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8462343"/>
                  </a:ext>
                </a:extLst>
              </a:tr>
              <a:tr h="1901324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Mechanical thrombectomy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6 </a:t>
                      </a:r>
                      <a:r>
                        <a:rPr lang="en-US" sz="5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hr</a:t>
                      </a:r>
                      <a:endParaRPr lang="en-US" sz="5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3360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751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Indications for rt-PA iv 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6195" y="1690687"/>
            <a:ext cx="10958050" cy="4665867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Dx of acute ischemic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stroke+measurable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neurological deficit (NIHSS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มากกว่าหรือเท่ากับ 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Onset 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ภายใน 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4.5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ชม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อายุมากกว่าหรือเท่ากับ 18 ปี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No absolute exclusion criteria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ผู้ป่วยหรือญาติให้ความยินยอม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423202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28A0A48C-B863-01ED-BBD1-33ED7C74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Indications for mechanical thrombectomy</a:t>
            </a: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9968767B-0337-F81A-317C-A15F26AF6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03" y="1690688"/>
            <a:ext cx="11400503" cy="4651118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Dx of acute ischemic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stroke+measurable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neurological deficit (NIHSS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มากกว่าหรือเท่ากับ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Onset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ภายใน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ชม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Aspect Score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มากกกว่าหรือเท่ากับ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MRS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เดิม 0-1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ผู้ป่วยหรือญาติให้ความยินยอม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Causative occlusion of ICA or MCA(M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or BA*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161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4">
            <a:extLst>
              <a:ext uri="{FF2B5EF4-FFF2-40B4-BE49-F238E27FC236}">
                <a16:creationId xmlns="" xmlns:a16="http://schemas.microsoft.com/office/drawing/2014/main" id="{4FC4AB8E-35AB-755E-E25F-61D9B2AAC8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329945"/>
              </p:ext>
            </p:extLst>
          </p:nvPr>
        </p:nvGraphicFramePr>
        <p:xfrm>
          <a:off x="235974" y="766917"/>
          <a:ext cx="11710220" cy="637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220">
                  <a:extLst>
                    <a:ext uri="{9D8B030D-6E8A-4147-A177-3AD203B41FA5}">
                      <a16:colId xmlns="" xmlns:a16="http://schemas.microsoft.com/office/drawing/2014/main" val="251974741"/>
                    </a:ext>
                  </a:extLst>
                </a:gridCol>
              </a:tblGrid>
              <a:tr h="11688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Causative occlusion</a:t>
                      </a:r>
                      <a:r>
                        <a:rPr kumimoji="0" lang="th-TH" sz="4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4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of ICA or MCA(M) or BA*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7032175"/>
                  </a:ext>
                </a:extLst>
              </a:tr>
              <a:tr h="1054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Rt hemiparesis </a:t>
                      </a: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ตรวจพบ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aphasia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5642675"/>
                  </a:ext>
                </a:extLst>
              </a:tr>
              <a:tr h="1054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Lt hemiparesis </a:t>
                      </a: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ตรวจพบ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neclect</a:t>
                      </a:r>
                      <a:endParaRPr kumimoji="0" lang="en-US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0222155"/>
                  </a:ext>
                </a:extLst>
              </a:tr>
              <a:tr h="1054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ตรวจพบ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Force eye deviation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32138919"/>
                  </a:ext>
                </a:extLst>
              </a:tr>
              <a:tr h="16250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ตรวจพบ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AOC + limit EOM(Doll’s eye absent)  </a:t>
                      </a: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ที่อธิบายได้จากรอยโรค</a:t>
                      </a:r>
                      <a:endParaRPr kumimoji="0" lang="en-US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ในสมอง (ไม่ใช่จาก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metabolic /sepsis or hypoxia)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635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03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7C8486BD-0804-DC92-10F6-CBA57FBD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เกณฑ์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Admit Stroke Unit (16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เตียง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)</a:t>
            </a: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DD8CFECF-D078-8B30-170C-3CF69722C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 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เคสในเขต/สิทธิ์ รพ.เจ้าพระยายมราช </a:t>
            </a:r>
            <a:r>
              <a:rPr kumimoji="0" lang="th-TH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ทุกเคส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onset</a:t>
            </a:r>
            <a:r>
              <a:rPr kumimoji="0" lang="th-TH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ใน 5 วัน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เคสรี</a:t>
            </a:r>
            <a:r>
              <a:rPr kumimoji="0" lang="th-TH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เฟอ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รับแอดม</a:t>
            </a:r>
            <a:r>
              <a:rPr kumimoji="0" lang="th-TH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ิต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เฉพาะเคส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large vessel occlusion (large infarct) 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brain stem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ได้รับยา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rt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 iv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938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4">
            <a:extLst>
              <a:ext uri="{FF2B5EF4-FFF2-40B4-BE49-F238E27FC236}">
                <a16:creationId xmlns="" xmlns:a16="http://schemas.microsoft.com/office/drawing/2014/main" id="{D5EE52C2-26A6-D8EE-12CD-F84550F220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918786"/>
              </p:ext>
            </p:extLst>
          </p:nvPr>
        </p:nvGraphicFramePr>
        <p:xfrm>
          <a:off x="442451" y="678426"/>
          <a:ext cx="11562735" cy="637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62735">
                  <a:extLst>
                    <a:ext uri="{9D8B030D-6E8A-4147-A177-3AD203B41FA5}">
                      <a16:colId xmlns="" xmlns:a16="http://schemas.microsoft.com/office/drawing/2014/main" val="1677046683"/>
                    </a:ext>
                  </a:extLst>
                </a:gridCol>
              </a:tblGrid>
              <a:tr h="12429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Large vessel occlusion (large infarct) or  brain stem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46794210"/>
                  </a:ext>
                </a:extLst>
              </a:tr>
              <a:tr h="1121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Rt hemiparesis </a:t>
                      </a:r>
                      <a:r>
                        <a:rPr kumimoji="0" lang="th-TH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ตรวจพบ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aphasia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2212483"/>
                  </a:ext>
                </a:extLst>
              </a:tr>
              <a:tr h="1121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Lt hemiparesis </a:t>
                      </a:r>
                      <a:r>
                        <a:rPr kumimoji="0" lang="th-TH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ตรวจพบ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neclect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44379255"/>
                  </a:ext>
                </a:extLst>
              </a:tr>
              <a:tr h="1121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ตรวจพบ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Force eye deviation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38300308"/>
                  </a:ext>
                </a:extLst>
              </a:tr>
              <a:tr h="172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ตรวจพบ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AOC + limit EOM(Doll’s eye absent)  </a:t>
                      </a:r>
                      <a:r>
                        <a:rPr kumimoji="0" lang="th-TH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ที่อธิบายได้จากรอยโรคในสมอง (ไม่ใช่จาก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metabolic /sepsis or hypoxia)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4379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76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F2CD1D05-203A-4778-55DC-0D201EAE2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ตัวแทนเนื้อหา 4">
            <a:extLst>
              <a:ext uri="{FF2B5EF4-FFF2-40B4-BE49-F238E27FC236}">
                <a16:creationId xmlns="" xmlns:a16="http://schemas.microsoft.com/office/drawing/2014/main" id="{E02FE241-4BDC-7663-4085-20C4FF86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39" t="28860" r="22354" b="7886"/>
          <a:stretch/>
        </p:blipFill>
        <p:spPr>
          <a:xfrm>
            <a:off x="838200" y="604683"/>
            <a:ext cx="10515600" cy="60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83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2B69FF72-BFAD-0551-134B-16F236775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รูป </a:t>
            </a:r>
            <a:r>
              <a:rPr lang="en-US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ER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BB2C91C4-D9CB-8178-CC71-A10A5A84D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338A8B6D-B9C6-0D4E-9125-46D62727E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66" y="1592262"/>
            <a:ext cx="3972595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3039C490-FEBA-8DAA-0629-1F5A650C6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68" y="1583856"/>
            <a:ext cx="3276112" cy="436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1CB721F2-4DFE-5569-D4BD-A8B29FEB0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27" y="1469685"/>
            <a:ext cx="3595007" cy="479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4234929"/>
      </p:ext>
    </p:extLst>
  </p:cSld>
  <p:clrMapOvr>
    <a:masterClrMapping/>
  </p:clrMapOvr>
</p:sld>
</file>

<file path=ppt/theme/theme1.xml><?xml version="1.0" encoding="utf-8"?>
<a:theme xmlns:a="http://schemas.openxmlformats.org/drawingml/2006/main" name="OKtemplateงานคุณภาพ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dia New"/>
        <a:ea typeface=""/>
        <a:cs typeface="Cordia New"/>
      </a:majorFont>
      <a:minorFont>
        <a:latin typeface="Cordia New"/>
        <a:ea typeface=""/>
        <a:cs typeface="Cordi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งานคุณภาพ" id="{855F016A-3270-4087-AEA8-19ABA42AF058}" vid="{45943237-F51F-40AA-93D0-86E7DD2278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OKtemplateงานคุณภาพ</Template>
  <TotalTime>125</TotalTime>
  <Words>494</Words>
  <Application>Microsoft Office PowerPoint</Application>
  <PresentationFormat>Widescreen</PresentationFormat>
  <Paragraphs>64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Angsana New</vt:lpstr>
      <vt:lpstr>Arial</vt:lpstr>
      <vt:lpstr>Calibri</vt:lpstr>
      <vt:lpstr>Calibri Light</vt:lpstr>
      <vt:lpstr>Cordia New</vt:lpstr>
      <vt:lpstr>TH SarabunPSK</vt:lpstr>
      <vt:lpstr>OKtemplateงานคุณภาพ</vt:lpstr>
      <vt:lpstr>Document</vt:lpstr>
      <vt:lpstr>Stroke Fast Tract :  Practical Points</vt:lpstr>
      <vt:lpstr>PowerPoint Presentation</vt:lpstr>
      <vt:lpstr>Indications for rt-PA iv </vt:lpstr>
      <vt:lpstr>Indications for mechanical thrombectomy</vt:lpstr>
      <vt:lpstr>PowerPoint Presentation</vt:lpstr>
      <vt:lpstr>เกณฑ์ Admit Stroke Unit (16 เตียง)</vt:lpstr>
      <vt:lpstr>PowerPoint Presentation</vt:lpstr>
      <vt:lpstr>PowerPoint Presentation</vt:lpstr>
      <vt:lpstr>รูป ER</vt:lpstr>
      <vt:lpstr>แนวทางการแจ้งผู้ป่วยหรือญาติให้ยา rt-PA iv</vt:lpstr>
      <vt:lpstr>PowerPoint Presentation</vt:lpstr>
      <vt:lpstr>Standing order </vt:lpstr>
      <vt:lpstr>แนวทางการดูแลรักษา </vt:lpstr>
      <vt:lpstr>การสรุปชาร์ต Principal diagnosis</vt:lpstr>
      <vt:lpstr>รูปวอร์ด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5</cp:revision>
  <cp:lastPrinted>2023-05-02T09:30:24Z</cp:lastPrinted>
  <dcterms:created xsi:type="dcterms:W3CDTF">2023-03-22T02:59:51Z</dcterms:created>
  <dcterms:modified xsi:type="dcterms:W3CDTF">2023-05-02T09:30:33Z</dcterms:modified>
</cp:coreProperties>
</file>